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37"/>
  </p:notesMasterIdLst>
  <p:sldIdLst>
    <p:sldId id="256" r:id="rId2"/>
    <p:sldId id="257" r:id="rId3"/>
    <p:sldId id="283" r:id="rId4"/>
    <p:sldId id="274" r:id="rId5"/>
    <p:sldId id="258" r:id="rId6"/>
    <p:sldId id="284" r:id="rId7"/>
    <p:sldId id="285" r:id="rId8"/>
    <p:sldId id="286" r:id="rId9"/>
    <p:sldId id="287" r:id="rId10"/>
    <p:sldId id="289" r:id="rId11"/>
    <p:sldId id="288" r:id="rId12"/>
    <p:sldId id="290" r:id="rId13"/>
    <p:sldId id="292" r:id="rId14"/>
    <p:sldId id="291" r:id="rId15"/>
    <p:sldId id="281" r:id="rId16"/>
    <p:sldId id="280" r:id="rId17"/>
    <p:sldId id="282" r:id="rId18"/>
    <p:sldId id="265" r:id="rId19"/>
    <p:sldId id="261" r:id="rId20"/>
    <p:sldId id="262" r:id="rId21"/>
    <p:sldId id="260" r:id="rId22"/>
    <p:sldId id="275" r:id="rId23"/>
    <p:sldId id="276" r:id="rId24"/>
    <p:sldId id="277" r:id="rId25"/>
    <p:sldId id="263" r:id="rId26"/>
    <p:sldId id="270" r:id="rId27"/>
    <p:sldId id="264" r:id="rId28"/>
    <p:sldId id="278" r:id="rId29"/>
    <p:sldId id="279" r:id="rId30"/>
    <p:sldId id="266" r:id="rId31"/>
    <p:sldId id="294" r:id="rId32"/>
    <p:sldId id="267" r:id="rId33"/>
    <p:sldId id="271" r:id="rId34"/>
    <p:sldId id="268" r:id="rId35"/>
    <p:sldId id="293"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6" autoAdjust="0"/>
    <p:restoredTop sz="89384" autoAdjust="0"/>
  </p:normalViewPr>
  <p:slideViewPr>
    <p:cSldViewPr>
      <p:cViewPr>
        <p:scale>
          <a:sx n="97" d="100"/>
          <a:sy n="97" d="100"/>
        </p:scale>
        <p:origin x="-1680" y="-7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643CFB5B-1A96-934E-B215-3C35E7B03524}" type="slidenum">
              <a:rPr lang="en-US"/>
              <a:pPr/>
              <a:t>‹#›</a:t>
            </a:fld>
            <a:endParaRPr lang="en-US"/>
          </a:p>
        </p:txBody>
      </p:sp>
    </p:spTree>
    <p:extLst>
      <p:ext uri="{BB962C8B-B14F-4D97-AF65-F5344CB8AC3E}">
        <p14:creationId xmlns:p14="http://schemas.microsoft.com/office/powerpoint/2010/main" val="21882053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6C131-783C-3744-83A6-9C5EDE911BA2}" type="slidenum">
              <a:rPr lang="en-US"/>
              <a:pPr/>
              <a:t>1</a:t>
            </a:fld>
            <a:endParaRPr lang="en-US"/>
          </a:p>
        </p:txBody>
      </p:sp>
      <p:sp>
        <p:nvSpPr>
          <p:cNvPr id="184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4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Logistic description</a:t>
            </a:r>
          </a:p>
          <a:p>
            <a:r>
              <a:rPr lang="en-US" dirty="0" smtClean="0"/>
              <a:t>Partners, budget</a:t>
            </a:r>
          </a:p>
          <a:p>
            <a:r>
              <a:rPr lang="en-US" dirty="0" smtClean="0"/>
              <a:t>Motivation</a:t>
            </a:r>
          </a:p>
          <a:p>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3</a:t>
            </a:fld>
            <a:endParaRPr lang="en-US"/>
          </a:p>
        </p:txBody>
      </p:sp>
    </p:spTree>
    <p:extLst>
      <p:ext uri="{BB962C8B-B14F-4D97-AF65-F5344CB8AC3E}">
        <p14:creationId xmlns:p14="http://schemas.microsoft.com/office/powerpoint/2010/main" val="604566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Logistic description</a:t>
            </a:r>
          </a:p>
          <a:p>
            <a:r>
              <a:rPr lang="en-US" dirty="0" smtClean="0"/>
              <a:t>Partners, budget</a:t>
            </a:r>
          </a:p>
          <a:p>
            <a:r>
              <a:rPr lang="en-US" dirty="0" smtClean="0"/>
              <a:t>Motivation</a:t>
            </a:r>
          </a:p>
          <a:p>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4</a:t>
            </a:fld>
            <a:endParaRPr lang="en-US"/>
          </a:p>
        </p:txBody>
      </p:sp>
    </p:spTree>
    <p:extLst>
      <p:ext uri="{BB962C8B-B14F-4D97-AF65-F5344CB8AC3E}">
        <p14:creationId xmlns:p14="http://schemas.microsoft.com/office/powerpoint/2010/main" val="604566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5</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6</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7</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8</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9</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10</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11</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12</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13</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Definitie</a:t>
            </a:r>
            <a:r>
              <a:rPr lang="en-US" dirty="0" smtClean="0"/>
              <a:t> (geo)date </a:t>
            </a:r>
            <a:r>
              <a:rPr lang="en-US" dirty="0" err="1" smtClean="0"/>
              <a:t>libere</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14</a:t>
            </a:fld>
            <a:endParaRPr lang="en-US"/>
          </a:p>
        </p:txBody>
      </p:sp>
    </p:spTree>
    <p:extLst>
      <p:ext uri="{BB962C8B-B14F-4D97-AF65-F5344CB8AC3E}">
        <p14:creationId xmlns:p14="http://schemas.microsoft.com/office/powerpoint/2010/main" val="3860712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În</a:t>
            </a:r>
            <a:r>
              <a:rPr lang="en-US" dirty="0" smtClean="0"/>
              <a:t> 2011, </a:t>
            </a:r>
            <a:r>
              <a:rPr lang="en-US" dirty="0" err="1" smtClean="0"/>
              <a:t>România</a:t>
            </a:r>
            <a:r>
              <a:rPr lang="en-US" dirty="0" smtClean="0"/>
              <a:t> a </a:t>
            </a:r>
            <a:r>
              <a:rPr lang="en-US" dirty="0" err="1" smtClean="0"/>
              <a:t>semnat</a:t>
            </a:r>
            <a:r>
              <a:rPr lang="en-US" dirty="0" smtClean="0"/>
              <a:t> OGP.</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smtClean="0"/>
              <a:t>Tari</a:t>
            </a:r>
            <a:r>
              <a:rPr lang="en-US" dirty="0" smtClean="0"/>
              <a:t> </a:t>
            </a:r>
            <a:r>
              <a:rPr lang="en-US" dirty="0" err="1" smtClean="0"/>
              <a:t>fondatoare</a:t>
            </a:r>
            <a:r>
              <a:rPr lang="en-US" baseline="0" dirty="0" smtClean="0"/>
              <a:t> </a:t>
            </a:r>
            <a:r>
              <a:rPr lang="en-US" baseline="0" dirty="0" err="1" smtClean="0"/>
              <a:t>Brazilia</a:t>
            </a:r>
            <a:r>
              <a:rPr lang="en-US" baseline="0" dirty="0" smtClean="0"/>
              <a:t>, </a:t>
            </a:r>
            <a:r>
              <a:rPr lang="en-US" baseline="0" dirty="0" err="1" smtClean="0"/>
              <a:t>Indonezia</a:t>
            </a:r>
            <a:r>
              <a:rPr lang="en-US" baseline="0" dirty="0" smtClean="0"/>
              <a:t>, SUA; </a:t>
            </a:r>
            <a:r>
              <a:rPr lang="en-US" baseline="0" dirty="0" err="1" smtClean="0"/>
              <a:t>Mexic</a:t>
            </a:r>
            <a:r>
              <a:rPr lang="en-US" baseline="0" dirty="0" smtClean="0"/>
              <a:t>, UK, US, Norway, The Philippines, </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21</a:t>
            </a:fld>
            <a:endParaRPr lang="en-US"/>
          </a:p>
        </p:txBody>
      </p:sp>
    </p:spTree>
    <p:extLst>
      <p:ext uri="{BB962C8B-B14F-4D97-AF65-F5344CB8AC3E}">
        <p14:creationId xmlns:p14="http://schemas.microsoft.com/office/powerpoint/2010/main" val="2539204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27</a:t>
            </a:fld>
            <a:endParaRPr lang="en-US"/>
          </a:p>
        </p:txBody>
      </p:sp>
    </p:spTree>
    <p:extLst>
      <p:ext uri="{BB962C8B-B14F-4D97-AF65-F5344CB8AC3E}">
        <p14:creationId xmlns:p14="http://schemas.microsoft.com/office/powerpoint/2010/main" val="3809204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Create innovative technologies and tools for </a:t>
            </a:r>
            <a:r>
              <a:rPr lang="en-US" dirty="0" err="1" smtClean="0"/>
              <a:t>geodata</a:t>
            </a:r>
            <a:r>
              <a:rPr lang="en-US" dirty="0" smtClean="0"/>
              <a:t> publishing and retrieval. The project’s research efforts will be dedicated to create a pilot web portal to host relevant samples of </a:t>
            </a:r>
            <a:r>
              <a:rPr lang="en-US" dirty="0" err="1" smtClean="0"/>
              <a:t>geodata</a:t>
            </a:r>
            <a:r>
              <a:rPr lang="en-US" dirty="0" smtClean="0"/>
              <a:t> by taking into account research issues such as data </a:t>
            </a:r>
            <a:r>
              <a:rPr lang="en-US" dirty="0" err="1" smtClean="0"/>
              <a:t>harmonisation</a:t>
            </a:r>
            <a:r>
              <a:rPr lang="en-US" dirty="0" smtClean="0"/>
              <a:t>, user involvement and collaboration, user friendly navigation, data quality and quality markers </a:t>
            </a:r>
            <a:r>
              <a:rPr lang="en-US" dirty="0" err="1" smtClean="0"/>
              <a:t>visualisation</a:t>
            </a:r>
            <a:r>
              <a:rPr lang="en-US" dirty="0" smtClean="0"/>
              <a:t>. In addition, the data will be structured according with the Linked Data principles (open, modular, scalable) and will be available also through formats and protocols compatible with the existing standards (INSPIRE, CEN, OGC, W3C)</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29</a:t>
            </a:fld>
            <a:endParaRPr lang="en-US"/>
          </a:p>
        </p:txBody>
      </p:sp>
    </p:spTree>
    <p:extLst>
      <p:ext uri="{BB962C8B-B14F-4D97-AF65-F5344CB8AC3E}">
        <p14:creationId xmlns:p14="http://schemas.microsoft.com/office/powerpoint/2010/main" val="4223782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Acord</a:t>
            </a:r>
            <a:r>
              <a:rPr lang="en-US" dirty="0" smtClean="0"/>
              <a:t> – </a:t>
            </a:r>
            <a:r>
              <a:rPr lang="en-US" dirty="0" err="1" smtClean="0"/>
              <a:t>definirea</a:t>
            </a:r>
            <a:r>
              <a:rPr lang="en-US" dirty="0" smtClean="0"/>
              <a:t> </a:t>
            </a:r>
            <a:r>
              <a:rPr lang="en-US" dirty="0" err="1" smtClean="0"/>
              <a:t>unui</a:t>
            </a:r>
            <a:r>
              <a:rPr lang="en-US" baseline="0" dirty="0" smtClean="0"/>
              <a:t> </a:t>
            </a:r>
            <a:r>
              <a:rPr lang="en-US" baseline="0" dirty="0" err="1" smtClean="0"/>
              <a:t>cadru</a:t>
            </a:r>
            <a:r>
              <a:rPr lang="en-US" baseline="0" dirty="0" smtClean="0"/>
              <a:t> de </a:t>
            </a:r>
            <a:r>
              <a:rPr lang="en-US" baseline="0" dirty="0" err="1" smtClean="0"/>
              <a:t>lucru</a:t>
            </a:r>
            <a:r>
              <a:rPr lang="en-US" baseline="0" dirty="0" smtClean="0"/>
              <a:t> </a:t>
            </a:r>
            <a:r>
              <a:rPr lang="en-US" baseline="0" dirty="0" err="1" smtClean="0"/>
              <a:t>între</a:t>
            </a:r>
            <a:r>
              <a:rPr lang="en-US" baseline="0" dirty="0" smtClean="0"/>
              <a:t> </a:t>
            </a:r>
            <a:r>
              <a:rPr lang="en-US" baseline="0" dirty="0" err="1" smtClean="0"/>
              <a:t>autorități</a:t>
            </a:r>
            <a:r>
              <a:rPr lang="en-US" baseline="0" dirty="0" smtClean="0"/>
              <a:t> </a:t>
            </a:r>
            <a:r>
              <a:rPr lang="en-US" baseline="0" dirty="0" err="1" smtClean="0"/>
              <a:t>și</a:t>
            </a:r>
            <a:r>
              <a:rPr lang="en-US" baseline="0" dirty="0" smtClean="0"/>
              <a:t> </a:t>
            </a:r>
            <a:r>
              <a:rPr lang="en-US" baseline="0" dirty="0" err="1" smtClean="0"/>
              <a:t>echipa</a:t>
            </a:r>
            <a:r>
              <a:rPr lang="en-US" baseline="0" dirty="0" smtClean="0"/>
              <a:t> </a:t>
            </a:r>
            <a:r>
              <a:rPr lang="en-US" baseline="0" dirty="0" err="1" smtClean="0"/>
              <a:t>geoidea.ro</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30</a:t>
            </a:fld>
            <a:endParaRPr lang="en-US"/>
          </a:p>
        </p:txBody>
      </p:sp>
    </p:spTree>
    <p:extLst>
      <p:ext uri="{BB962C8B-B14F-4D97-AF65-F5344CB8AC3E}">
        <p14:creationId xmlns:p14="http://schemas.microsoft.com/office/powerpoint/2010/main" val="3526243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Acord</a:t>
            </a:r>
            <a:r>
              <a:rPr lang="en-US" dirty="0" smtClean="0"/>
              <a:t> – </a:t>
            </a:r>
            <a:r>
              <a:rPr lang="en-US" dirty="0" err="1" smtClean="0"/>
              <a:t>definirea</a:t>
            </a:r>
            <a:r>
              <a:rPr lang="en-US" dirty="0" smtClean="0"/>
              <a:t> </a:t>
            </a:r>
            <a:r>
              <a:rPr lang="en-US" dirty="0" err="1" smtClean="0"/>
              <a:t>unui</a:t>
            </a:r>
            <a:r>
              <a:rPr lang="en-US" baseline="0" dirty="0" smtClean="0"/>
              <a:t> </a:t>
            </a:r>
            <a:r>
              <a:rPr lang="en-US" baseline="0" dirty="0" err="1" smtClean="0"/>
              <a:t>cadru</a:t>
            </a:r>
            <a:r>
              <a:rPr lang="en-US" baseline="0" dirty="0" smtClean="0"/>
              <a:t> de </a:t>
            </a:r>
            <a:r>
              <a:rPr lang="en-US" baseline="0" dirty="0" err="1" smtClean="0"/>
              <a:t>lucru</a:t>
            </a:r>
            <a:r>
              <a:rPr lang="en-US" baseline="0" dirty="0" smtClean="0"/>
              <a:t> </a:t>
            </a:r>
            <a:r>
              <a:rPr lang="en-US" baseline="0" dirty="0" err="1" smtClean="0"/>
              <a:t>între</a:t>
            </a:r>
            <a:r>
              <a:rPr lang="en-US" baseline="0" dirty="0" smtClean="0"/>
              <a:t> </a:t>
            </a:r>
            <a:r>
              <a:rPr lang="en-US" baseline="0" dirty="0" err="1" smtClean="0"/>
              <a:t>autorități</a:t>
            </a:r>
            <a:r>
              <a:rPr lang="en-US" baseline="0" dirty="0" smtClean="0"/>
              <a:t> </a:t>
            </a:r>
            <a:r>
              <a:rPr lang="en-US" baseline="0" dirty="0" err="1" smtClean="0"/>
              <a:t>și</a:t>
            </a:r>
            <a:r>
              <a:rPr lang="en-US" baseline="0" dirty="0" smtClean="0"/>
              <a:t> </a:t>
            </a:r>
            <a:r>
              <a:rPr lang="en-US" baseline="0" dirty="0" err="1" smtClean="0"/>
              <a:t>echipa</a:t>
            </a:r>
            <a:r>
              <a:rPr lang="en-US" baseline="0" dirty="0" smtClean="0"/>
              <a:t> </a:t>
            </a:r>
            <a:r>
              <a:rPr lang="en-US" baseline="0" dirty="0" err="1" smtClean="0"/>
              <a:t>geoidea.ro</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31</a:t>
            </a:fld>
            <a:endParaRPr lang="en-US"/>
          </a:p>
        </p:txBody>
      </p:sp>
    </p:spTree>
    <p:extLst>
      <p:ext uri="{BB962C8B-B14F-4D97-AF65-F5344CB8AC3E}">
        <p14:creationId xmlns:p14="http://schemas.microsoft.com/office/powerpoint/2010/main" val="3526243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Definiție</a:t>
            </a:r>
            <a:r>
              <a:rPr lang="en-US" dirty="0" smtClean="0"/>
              <a:t> </a:t>
            </a:r>
            <a:r>
              <a:rPr lang="en-US" dirty="0" err="1" smtClean="0"/>
              <a:t>hackathon</a:t>
            </a:r>
            <a:r>
              <a:rPr lang="en-US" dirty="0" smtClean="0"/>
              <a:t>. </a:t>
            </a:r>
            <a:endParaRPr lang="en-US" dirty="0"/>
          </a:p>
        </p:txBody>
      </p:sp>
      <p:sp>
        <p:nvSpPr>
          <p:cNvPr id="4" name="Slide Number Placeholder 3"/>
          <p:cNvSpPr>
            <a:spLocks noGrp="1"/>
          </p:cNvSpPr>
          <p:nvPr>
            <p:ph type="sldNum" sz="quarter" idx="10"/>
          </p:nvPr>
        </p:nvSpPr>
        <p:spPr/>
        <p:txBody>
          <a:bodyPr/>
          <a:lstStyle/>
          <a:p>
            <a:fld id="{643CFB5B-1A96-934E-B215-3C35E7B03524}" type="slidenum">
              <a:rPr lang="en-US" smtClean="0"/>
              <a:pPr/>
              <a:t>32</a:t>
            </a:fld>
            <a:endParaRPr lang="en-US"/>
          </a:p>
        </p:txBody>
      </p:sp>
    </p:spTree>
    <p:extLst>
      <p:ext uri="{BB962C8B-B14F-4D97-AF65-F5344CB8AC3E}">
        <p14:creationId xmlns:p14="http://schemas.microsoft.com/office/powerpoint/2010/main" val="3140157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lvl1pPr>
              <a:defRPr>
                <a:latin typeface="Book Antiqua"/>
                <a:cs typeface="Book Antiqua"/>
              </a:defRPr>
            </a:lvl1pPr>
          </a:lstStyle>
          <a:p>
            <a:r>
              <a:rPr lang="x-none"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i="1">
                <a:latin typeface="Book Antiqua"/>
                <a:cs typeface="Book Antiqu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x-none" dirty="0" smtClean="0"/>
              <a:t>Click to edit Master subtitle style</a:t>
            </a:r>
            <a:endParaRPr lang="en-US" dirty="0"/>
          </a:p>
        </p:txBody>
      </p:sp>
    </p:spTree>
    <p:extLst>
      <p:ext uri="{BB962C8B-B14F-4D97-AF65-F5344CB8AC3E}">
        <p14:creationId xmlns:p14="http://schemas.microsoft.com/office/powerpoint/2010/main" val="1586685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4800600" cy="381000"/>
          </a:xfrm>
          <a:prstGeom prst="rect">
            <a:avLst/>
          </a:prstGeom>
        </p:spPr>
        <p:txBody>
          <a:bodyPr vert="horz"/>
          <a:lstStyle>
            <a:lvl1pPr algn="l">
              <a:defRPr sz="2500" u="sng">
                <a:latin typeface="Book Antiqua"/>
                <a:cs typeface="Book Antiqua"/>
              </a:defRPr>
            </a:lvl1pPr>
          </a:lstStyle>
          <a:p>
            <a:r>
              <a:rPr lang="x-none" dirty="0" smtClean="0"/>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vert="horz"/>
          <a:lstStyle>
            <a:lvl1pPr>
              <a:defRPr sz="2400">
                <a:latin typeface="Book Antiqua"/>
                <a:cs typeface="Book Antiqua"/>
              </a:defRPr>
            </a:lvl1pPr>
            <a:lvl2pPr>
              <a:defRPr sz="2200">
                <a:latin typeface="Book Antiqua"/>
                <a:cs typeface="Book Antiqua"/>
              </a:defRPr>
            </a:lvl2pPr>
            <a:lvl3pPr>
              <a:defRPr sz="2000">
                <a:latin typeface="Book Antiqua"/>
                <a:cs typeface="Book Antiqua"/>
              </a:defRPr>
            </a:lvl3pPr>
            <a:lvl4pPr>
              <a:defRPr>
                <a:latin typeface="Book Antiqua"/>
                <a:cs typeface="Book Antiqua"/>
              </a:defRPr>
            </a:lvl4pPr>
            <a:lvl5pPr>
              <a:defRPr>
                <a:latin typeface="Book Antiqua"/>
                <a:cs typeface="Book Antiqua"/>
              </a:defRPr>
            </a:lvl5pPr>
          </a:lstStyle>
          <a:p>
            <a:pPr lvl="0"/>
            <a:r>
              <a:rPr lang="x-none" dirty="0" smtClean="0"/>
              <a:t>Click to edit Master text styles</a:t>
            </a:r>
          </a:p>
          <a:p>
            <a:pPr lvl="1"/>
            <a:r>
              <a:rPr lang="x-none" dirty="0" smtClean="0"/>
              <a:t>Second level</a:t>
            </a:r>
          </a:p>
          <a:p>
            <a:pPr lvl="2"/>
            <a:r>
              <a:rPr lang="x-none" dirty="0" smtClean="0"/>
              <a:t>Third level</a:t>
            </a:r>
          </a:p>
          <a:p>
            <a:pPr lvl="3"/>
            <a:r>
              <a:rPr lang="x-none" dirty="0" smtClean="0"/>
              <a:t>Fourth level</a:t>
            </a:r>
          </a:p>
          <a:p>
            <a:pPr lvl="4"/>
            <a:r>
              <a:rPr lang="x-none" dirty="0" smtClean="0"/>
              <a:t>Fifth level</a:t>
            </a:r>
            <a:endParaRPr lang="en-US" dirty="0"/>
          </a:p>
        </p:txBody>
      </p:sp>
      <p:pic>
        <p:nvPicPr>
          <p:cNvPr id="4" name="Picture 3" descr="Screenshot 2014-04-01 17.21.3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7567"/>
            <a:ext cx="914400" cy="729892"/>
          </a:xfrm>
          <a:prstGeom prst="rect">
            <a:avLst/>
          </a:prstGeom>
        </p:spPr>
      </p:pic>
    </p:spTree>
    <p:extLst>
      <p:ext uri="{BB962C8B-B14F-4D97-AF65-F5344CB8AC3E}">
        <p14:creationId xmlns:p14="http://schemas.microsoft.com/office/powerpoint/2010/main" val="1849639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smtClean="0"/>
              <a:t>Click to edit Master text styles</a:t>
            </a:r>
          </a:p>
        </p:txBody>
      </p:sp>
    </p:spTree>
    <p:extLst>
      <p:ext uri="{BB962C8B-B14F-4D97-AF65-F5344CB8AC3E}">
        <p14:creationId xmlns:p14="http://schemas.microsoft.com/office/powerpoint/2010/main" val="2000198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val="4017964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val="2751517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Tree>
    <p:extLst>
      <p:ext uri="{BB962C8B-B14F-4D97-AF65-F5344CB8AC3E}">
        <p14:creationId xmlns:p14="http://schemas.microsoft.com/office/powerpoint/2010/main" val="3160337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317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extLst>
      <p:ext uri="{BB962C8B-B14F-4D97-AF65-F5344CB8AC3E}">
        <p14:creationId xmlns:p14="http://schemas.microsoft.com/office/powerpoint/2010/main" val="2243450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extLst>
      <p:ext uri="{BB962C8B-B14F-4D97-AF65-F5344CB8AC3E}">
        <p14:creationId xmlns:p14="http://schemas.microsoft.com/office/powerpoint/2010/main" val="2185206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val="427874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val="830479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vert="horz"/>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val="20590554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304800"/>
          </a:xfrm>
          <a:prstGeom prst="rect">
            <a:avLst/>
          </a:prstGeom>
          <a:solidFill>
            <a:schemeClr val="accent1">
              <a:lumMod val="90000"/>
            </a:schemeClr>
          </a:solidFill>
          <a:ln w="9525">
            <a:solidFill>
              <a:schemeClr val="tx1"/>
            </a:solidFill>
            <a:miter lim="800000"/>
            <a:headEnd/>
            <a:tailEnd/>
          </a:ln>
          <a:effectLst/>
          <a:extLst/>
        </p:spPr>
        <p:txBody>
          <a:bodyPr wrap="none" anchor="ctr"/>
          <a:lstStyle/>
          <a:p>
            <a:endParaRPr lang="en-US"/>
          </a:p>
        </p:txBody>
      </p:sp>
      <p:sp>
        <p:nvSpPr>
          <p:cNvPr id="6147" name="Text Box 3"/>
          <p:cNvSpPr txBox="1">
            <a:spLocks noChangeArrowheads="1"/>
          </p:cNvSpPr>
          <p:nvPr/>
        </p:nvSpPr>
        <p:spPr bwMode="auto">
          <a:xfrm>
            <a:off x="-228600" y="0"/>
            <a:ext cx="937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indent="0" algn="ctr" defTabSz="914400" rtl="0" eaLnBrk="1" fontAlgn="base" latinLnBrk="0" hangingPunct="1">
              <a:lnSpc>
                <a:spcPct val="100000"/>
              </a:lnSpc>
              <a:spcBef>
                <a:spcPct val="50000"/>
              </a:spcBef>
              <a:spcAft>
                <a:spcPct val="0"/>
              </a:spcAft>
              <a:buClrTx/>
              <a:buSzTx/>
              <a:buFontTx/>
              <a:buNone/>
              <a:tabLst/>
              <a:defRPr/>
            </a:pPr>
            <a:r>
              <a:rPr lang="ro-RO" sz="1200" dirty="0" smtClean="0">
                <a:solidFill>
                  <a:schemeClr val="bg1"/>
                </a:solidFill>
                <a:latin typeface="Book Antiqua"/>
                <a:cs typeface="Book Antiqua"/>
              </a:rPr>
              <a:t>GEOIDEA.RO - Open Geodata Initiative, 12 decembrie 2014, Universitatea Tehnică de Construcții București</a:t>
            </a:r>
          </a:p>
        </p:txBody>
      </p:sp>
      <p:pic>
        <p:nvPicPr>
          <p:cNvPr id="3" name="Picture 2" descr="logo.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90600" y="6076447"/>
            <a:ext cx="3581400" cy="781553"/>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xmlns:p14="http://schemas.microsoft.com/office/powerpoint/2010/mai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charset="0"/>
          <a:cs typeface="Arial" charset="0"/>
        </a:defRPr>
      </a:lvl2pPr>
      <a:lvl3pPr algn="ctr" rtl="0" eaLnBrk="1" fontAlgn="base" hangingPunct="1">
        <a:spcBef>
          <a:spcPct val="0"/>
        </a:spcBef>
        <a:spcAft>
          <a:spcPct val="0"/>
        </a:spcAft>
        <a:defRPr sz="4400">
          <a:solidFill>
            <a:schemeClr val="tx2"/>
          </a:solidFill>
          <a:latin typeface="Arial" charset="0"/>
          <a:ea typeface="ＭＳ Ｐゴシック" charset="0"/>
          <a:cs typeface="Arial" charset="0"/>
        </a:defRPr>
      </a:lvl3pPr>
      <a:lvl4pPr algn="ctr" rtl="0" eaLnBrk="1" fontAlgn="base" hangingPunct="1">
        <a:spcBef>
          <a:spcPct val="0"/>
        </a:spcBef>
        <a:spcAft>
          <a:spcPct val="0"/>
        </a:spcAft>
        <a:defRPr sz="4400">
          <a:solidFill>
            <a:schemeClr val="tx2"/>
          </a:solidFill>
          <a:latin typeface="Arial" charset="0"/>
          <a:ea typeface="ＭＳ Ｐゴシック" charset="0"/>
          <a:cs typeface="Arial" charset="0"/>
        </a:defRPr>
      </a:lvl4pPr>
      <a:lvl5pPr algn="ctr" rtl="0" eaLnBrk="1" fontAlgn="base" hangingPunct="1">
        <a:spcBef>
          <a:spcPct val="0"/>
        </a:spcBef>
        <a:spcAft>
          <a:spcPct val="0"/>
        </a:spcAft>
        <a:defRPr sz="4400">
          <a:solidFill>
            <a:schemeClr val="tx2"/>
          </a:solidFill>
          <a:latin typeface="Arial" charset="0"/>
          <a:ea typeface="ＭＳ Ｐゴシック" charset="0"/>
          <a:cs typeface="Arial" charset="0"/>
        </a:defRPr>
      </a:lvl5pPr>
      <a:lvl6pPr marL="457200" algn="ctr" rtl="0" eaLnBrk="1" fontAlgn="base" hangingPunct="1">
        <a:spcBef>
          <a:spcPct val="0"/>
        </a:spcBef>
        <a:spcAft>
          <a:spcPct val="0"/>
        </a:spcAft>
        <a:defRPr sz="4400">
          <a:solidFill>
            <a:schemeClr val="tx2"/>
          </a:solidFill>
          <a:latin typeface="Arial" charset="0"/>
          <a:ea typeface="ＭＳ Ｐゴシック" charset="0"/>
          <a:cs typeface="Arial" charset="0"/>
        </a:defRPr>
      </a:lvl6pPr>
      <a:lvl7pPr marL="914400" algn="ctr" rtl="0" eaLnBrk="1" fontAlgn="base" hangingPunct="1">
        <a:spcBef>
          <a:spcPct val="0"/>
        </a:spcBef>
        <a:spcAft>
          <a:spcPct val="0"/>
        </a:spcAft>
        <a:defRPr sz="4400">
          <a:solidFill>
            <a:schemeClr val="tx2"/>
          </a:solidFill>
          <a:latin typeface="Arial" charset="0"/>
          <a:ea typeface="ＭＳ Ｐゴシック" charset="0"/>
          <a:cs typeface="Arial" charset="0"/>
        </a:defRPr>
      </a:lvl7pPr>
      <a:lvl8pPr marL="1371600" algn="ctr" rtl="0" eaLnBrk="1" fontAlgn="base" hangingPunct="1">
        <a:spcBef>
          <a:spcPct val="0"/>
        </a:spcBef>
        <a:spcAft>
          <a:spcPct val="0"/>
        </a:spcAft>
        <a:defRPr sz="4400">
          <a:solidFill>
            <a:schemeClr val="tx2"/>
          </a:solidFill>
          <a:latin typeface="Arial" charset="0"/>
          <a:ea typeface="ＭＳ Ｐゴシック" charset="0"/>
          <a:cs typeface="Arial" charset="0"/>
        </a:defRPr>
      </a:lvl8pPr>
      <a:lvl9pPr marL="1828800" algn="ctr" rtl="0" eaLnBrk="1" fontAlgn="base" hangingPunct="1">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Arial" charset="0"/>
          <a:cs typeface="+mn-cs"/>
        </a:defRPr>
      </a:lvl2pPr>
      <a:lvl3pPr marL="1143000" indent="-228600" algn="l" rtl="0" eaLnBrk="1" fontAlgn="base" hangingPunct="1">
        <a:spcBef>
          <a:spcPct val="20000"/>
        </a:spcBef>
        <a:spcAft>
          <a:spcPct val="0"/>
        </a:spcAft>
        <a:buChar char="•"/>
        <a:defRPr sz="2400">
          <a:solidFill>
            <a:schemeClr val="tx1"/>
          </a:solidFill>
          <a:latin typeface="+mn-lt"/>
          <a:ea typeface="Arial" charset="0"/>
          <a:cs typeface="+mn-cs"/>
        </a:defRPr>
      </a:lvl3pPr>
      <a:lvl4pPr marL="1600200" indent="-228600" algn="l" rtl="0" eaLnBrk="1" fontAlgn="base" hangingPunct="1">
        <a:spcBef>
          <a:spcPct val="20000"/>
        </a:spcBef>
        <a:spcAft>
          <a:spcPct val="0"/>
        </a:spcAft>
        <a:buChar char="–"/>
        <a:defRPr sz="2000">
          <a:solidFill>
            <a:schemeClr val="tx1"/>
          </a:solidFill>
          <a:latin typeface="+mn-lt"/>
          <a:ea typeface="Arial" charset="0"/>
          <a:cs typeface="+mn-cs"/>
        </a:defRPr>
      </a:lvl4pPr>
      <a:lvl5pPr marL="2057400" indent="-228600" algn="l" rtl="0" eaLnBrk="1" fontAlgn="base" hangingPunct="1">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jpeg"/><Relationship Id="rId7" Type="http://schemas.openxmlformats.org/officeDocument/2006/relationships/image" Target="../media/image9.png"/><Relationship Id="rId8"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 Id="rId3" Type="http://schemas.openxmlformats.org/officeDocument/2006/relationships/image" Target="../media/image2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gif"/><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jpeg"/><Relationship Id="rId6" Type="http://schemas.openxmlformats.org/officeDocument/2006/relationships/image" Target="../media/image34.png"/><Relationship Id="rId7" Type="http://schemas.openxmlformats.org/officeDocument/2006/relationships/image" Target="../media/image35.jp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geoidea.ro/en/en_results.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 Id="rId3" Type="http://schemas.openxmlformats.org/officeDocument/2006/relationships/image" Target="../media/image4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facebook.com/geoidear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0" y="2440632"/>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lgn="ctr"/>
            <a:r>
              <a:rPr lang="x-none" sz="3000" dirty="0" smtClean="0">
                <a:latin typeface="Book Antiqua"/>
                <a:cs typeface="Book Antiqua"/>
              </a:rPr>
              <a:t>GEOIDEA.RO</a:t>
            </a:r>
            <a:endParaRPr lang="x-none" sz="3000" dirty="0" smtClean="0">
              <a:latin typeface="Book Antiqua"/>
              <a:cs typeface="Book Antiqua"/>
            </a:endParaRPr>
          </a:p>
          <a:p>
            <a:pPr algn="ctr"/>
            <a:r>
              <a:rPr lang="en-US" sz="3000" dirty="0" smtClean="0">
                <a:latin typeface="Book Antiqua"/>
                <a:cs typeface="Book Antiqua"/>
              </a:rPr>
              <a:t>la </a:t>
            </a:r>
            <a:r>
              <a:rPr lang="en-US" sz="3000" dirty="0" err="1">
                <a:latin typeface="Book Antiqua"/>
                <a:cs typeface="Book Antiqua"/>
              </a:rPr>
              <a:t>mijloc</a:t>
            </a:r>
            <a:r>
              <a:rPr lang="en-US" sz="3000" dirty="0">
                <a:latin typeface="Book Antiqua"/>
                <a:cs typeface="Book Antiqua"/>
              </a:rPr>
              <a:t> de drum</a:t>
            </a:r>
            <a:endParaRPr lang="en-US" sz="3000" dirty="0">
              <a:latin typeface="Book Antiqua"/>
              <a:cs typeface="Book Antiqua"/>
            </a:endParaRPr>
          </a:p>
        </p:txBody>
      </p:sp>
      <p:sp>
        <p:nvSpPr>
          <p:cNvPr id="6" name="Rectangle 4"/>
          <p:cNvSpPr>
            <a:spLocks noChangeArrowheads="1"/>
          </p:cNvSpPr>
          <p:nvPr/>
        </p:nvSpPr>
        <p:spPr bwMode="auto">
          <a:xfrm>
            <a:off x="22476" y="3521333"/>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lgn="ctr"/>
            <a:r>
              <a:rPr lang="x-none" i="1" dirty="0" smtClean="0">
                <a:latin typeface="Book Antiqua"/>
                <a:cs typeface="Book Antiqua"/>
              </a:rPr>
              <a:t>Vasile Crăciunescu</a:t>
            </a:r>
            <a:endParaRPr lang="x-none" i="1" dirty="0" smtClean="0">
              <a:latin typeface="Book Antiqua"/>
              <a:cs typeface="Book Antiqua"/>
            </a:endParaRPr>
          </a:p>
          <a:p>
            <a:pPr algn="ctr"/>
            <a:r>
              <a:rPr lang="x-none" i="1" dirty="0" smtClean="0">
                <a:latin typeface="Book Antiqua"/>
                <a:cs typeface="Book Antiqua"/>
              </a:rPr>
              <a:t>Centrul de Cercetare în Ingineria Apelor Subterane</a:t>
            </a:r>
          </a:p>
          <a:p>
            <a:pPr algn="ctr"/>
            <a:r>
              <a:rPr lang="x-none" i="1" dirty="0" smtClean="0">
                <a:latin typeface="Book Antiqua"/>
                <a:cs typeface="Book Antiqua"/>
              </a:rPr>
              <a:t>Universitatea Tehnică de Construcții Bucureș</a:t>
            </a:r>
            <a:r>
              <a:rPr lang="x-none" i="1" dirty="0" smtClean="0">
                <a:latin typeface="Book Antiqua"/>
                <a:cs typeface="Book Antiqua"/>
              </a:rPr>
              <a:t>ti</a:t>
            </a:r>
          </a:p>
          <a:p>
            <a:pPr algn="ctr"/>
            <a:r>
              <a:rPr lang="en-US" i="1" dirty="0" err="1">
                <a:latin typeface="Book Antiqua"/>
                <a:cs typeface="Book Antiqua"/>
              </a:rPr>
              <a:t>Meteo</a:t>
            </a:r>
            <a:r>
              <a:rPr lang="en-US" i="1" dirty="0">
                <a:latin typeface="Book Antiqua"/>
                <a:cs typeface="Book Antiqua"/>
              </a:rPr>
              <a:t> </a:t>
            </a:r>
            <a:r>
              <a:rPr lang="en-US" i="1" dirty="0" err="1">
                <a:latin typeface="Book Antiqua"/>
                <a:cs typeface="Book Antiqua"/>
              </a:rPr>
              <a:t>România</a:t>
            </a:r>
            <a:endParaRPr lang="en-US" i="1" dirty="0">
              <a:latin typeface="Book Antiqua"/>
              <a:cs typeface="Book Antiqua"/>
            </a:endParaRPr>
          </a:p>
        </p:txBody>
      </p:sp>
      <p:pic>
        <p:nvPicPr>
          <p:cNvPr id="8" name="Picture 7" descr="Screenshot 2014-04-01 17.26.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04800"/>
            <a:ext cx="6629400" cy="705728"/>
          </a:xfrm>
          <a:prstGeom prst="rect">
            <a:avLst/>
          </a:prstGeom>
        </p:spPr>
      </p:pic>
      <p:pic>
        <p:nvPicPr>
          <p:cNvPr id="10" name="Picture 9" descr="sigla_mare_colo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304800"/>
            <a:ext cx="1905000" cy="8332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Cuprins</a:t>
            </a:r>
            <a:endParaRPr lang="en-US" dirty="0"/>
          </a:p>
        </p:txBody>
      </p:sp>
      <p:sp>
        <p:nvSpPr>
          <p:cNvPr id="3" name="Content Placeholder 2"/>
          <p:cNvSpPr>
            <a:spLocks noGrp="1"/>
          </p:cNvSpPr>
          <p:nvPr>
            <p:ph idx="1"/>
          </p:nvPr>
        </p:nvSpPr>
        <p:spPr/>
        <p:txBody>
          <a:bodyPr/>
          <a:lstStyle/>
          <a:p>
            <a:r>
              <a:rPr lang="en-US" dirty="0" smtClean="0"/>
              <a:t>GEOIDEA.RO </a:t>
            </a:r>
            <a:r>
              <a:rPr lang="en-US" dirty="0" smtClean="0"/>
              <a:t>??</a:t>
            </a:r>
          </a:p>
          <a:p>
            <a:r>
              <a:rPr lang="en-US" dirty="0" smtClean="0"/>
              <a:t>De </a:t>
            </a:r>
            <a:r>
              <a:rPr lang="en-US" dirty="0" err="1" smtClean="0"/>
              <a:t>ce</a:t>
            </a:r>
            <a:r>
              <a:rPr lang="en-US" dirty="0" smtClean="0"/>
              <a:t> </a:t>
            </a:r>
            <a:r>
              <a:rPr lang="en-US" dirty="0" err="1" smtClean="0"/>
              <a:t>geodate</a:t>
            </a:r>
            <a:r>
              <a:rPr lang="en-US" dirty="0" smtClean="0"/>
              <a:t> </a:t>
            </a:r>
            <a:r>
              <a:rPr lang="en-US" i="1" dirty="0" err="1" smtClean="0"/>
              <a:t>publice</a:t>
            </a:r>
            <a:r>
              <a:rPr lang="en-US" dirty="0" smtClean="0"/>
              <a:t>?</a:t>
            </a:r>
          </a:p>
          <a:p>
            <a:r>
              <a:rPr lang="en-US" dirty="0" smtClean="0"/>
              <a:t>Context </a:t>
            </a:r>
            <a:r>
              <a:rPr lang="en-US" dirty="0" err="1" smtClean="0"/>
              <a:t>legislativ</a:t>
            </a:r>
            <a:endParaRPr lang="en-US" dirty="0" smtClean="0"/>
          </a:p>
          <a:p>
            <a:r>
              <a:rPr lang="en-US" dirty="0" err="1" smtClean="0"/>
              <a:t>Stadiu</a:t>
            </a:r>
            <a:r>
              <a:rPr lang="en-US" dirty="0" smtClean="0"/>
              <a:t> actual la </a:t>
            </a:r>
            <a:r>
              <a:rPr lang="en-US" dirty="0" err="1" smtClean="0"/>
              <a:t>noi</a:t>
            </a:r>
            <a:endParaRPr lang="en-US" dirty="0" smtClean="0"/>
          </a:p>
          <a:p>
            <a:r>
              <a:rPr lang="en-US" dirty="0" err="1" smtClean="0"/>
              <a:t>Activități</a:t>
            </a:r>
            <a:r>
              <a:rPr lang="en-US" dirty="0" smtClean="0"/>
              <a:t>. </a:t>
            </a:r>
            <a:r>
              <a:rPr lang="en-US" dirty="0" err="1" smtClean="0"/>
              <a:t>Și</a:t>
            </a:r>
            <a:r>
              <a:rPr lang="en-US" dirty="0" smtClean="0"/>
              <a:t> </a:t>
            </a:r>
            <a:r>
              <a:rPr lang="en-US" dirty="0" err="1" smtClean="0"/>
              <a:t>noi</a:t>
            </a:r>
            <a:r>
              <a:rPr lang="en-US" dirty="0" smtClean="0"/>
              <a:t> </a:t>
            </a:r>
            <a:r>
              <a:rPr lang="en-US" dirty="0" err="1" smtClean="0"/>
              <a:t>ce</a:t>
            </a:r>
            <a:r>
              <a:rPr lang="en-US" dirty="0" smtClean="0"/>
              <a:t> </a:t>
            </a:r>
            <a:r>
              <a:rPr lang="en-US" dirty="0" err="1" smtClean="0"/>
              <a:t>facem</a:t>
            </a:r>
            <a:r>
              <a:rPr lang="en-US" dirty="0" smtClean="0"/>
              <a:t>?</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6631284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4724400" cy="381000"/>
          </a:xfrm>
        </p:spPr>
        <p:txBody>
          <a:bodyPr/>
          <a:lstStyle/>
          <a:p>
            <a:r>
              <a:rPr lang="en-US" dirty="0" smtClean="0"/>
              <a:t>GEOIDEA.RO</a:t>
            </a:r>
            <a:endParaRPr lang="en-US" dirty="0"/>
          </a:p>
        </p:txBody>
      </p:sp>
      <p:sp>
        <p:nvSpPr>
          <p:cNvPr id="3" name="Content Placeholder 2"/>
          <p:cNvSpPr>
            <a:spLocks noGrp="1"/>
          </p:cNvSpPr>
          <p:nvPr>
            <p:ph idx="1"/>
          </p:nvPr>
        </p:nvSpPr>
        <p:spPr>
          <a:xfrm>
            <a:off x="0" y="762000"/>
            <a:ext cx="9144000" cy="3352800"/>
          </a:xfrm>
        </p:spPr>
        <p:txBody>
          <a:bodyPr/>
          <a:lstStyle/>
          <a:p>
            <a:pPr marL="0" indent="0">
              <a:buNone/>
            </a:pPr>
            <a:r>
              <a:rPr lang="en-US" sz="2000" dirty="0" smtClean="0">
                <a:latin typeface="Book Antiqua" charset="0"/>
                <a:ea typeface="ＭＳ Ｐゴシック" charset="0"/>
              </a:rPr>
              <a:t> </a:t>
            </a:r>
            <a:endParaRPr lang="en-US" sz="2000" dirty="0"/>
          </a:p>
          <a:p>
            <a:pPr marL="0" indent="0">
              <a:buNone/>
            </a:pPr>
            <a:r>
              <a:rPr lang="en-US" sz="2000" dirty="0" err="1" smtClean="0"/>
              <a:t>Proiect</a:t>
            </a:r>
            <a:r>
              <a:rPr lang="en-US" sz="2000" dirty="0" smtClean="0"/>
              <a:t> </a:t>
            </a:r>
            <a:r>
              <a:rPr lang="en-US" sz="2000" dirty="0" err="1" smtClean="0"/>
              <a:t>colaborativ</a:t>
            </a:r>
            <a:r>
              <a:rPr lang="en-US" sz="2000" dirty="0" smtClean="0"/>
              <a:t> de </a:t>
            </a:r>
            <a:r>
              <a:rPr lang="en-US" sz="2000" dirty="0" err="1" smtClean="0"/>
              <a:t>cercetare</a:t>
            </a:r>
            <a:r>
              <a:rPr lang="en-US" sz="2000" dirty="0" smtClean="0"/>
              <a:t> </a:t>
            </a:r>
            <a:endParaRPr lang="en-US" sz="2000" dirty="0" smtClean="0"/>
          </a:p>
          <a:p>
            <a:pPr marL="0" indent="0">
              <a:buNone/>
            </a:pPr>
            <a:r>
              <a:rPr lang="en-US" sz="2000" dirty="0" err="1" smtClean="0"/>
              <a:t>Cadru</a:t>
            </a:r>
            <a:r>
              <a:rPr lang="en-US" sz="2000" dirty="0"/>
              <a:t>: </a:t>
            </a:r>
            <a:r>
              <a:rPr lang="en-US" sz="2000" dirty="0" err="1"/>
              <a:t>Programului</a:t>
            </a:r>
            <a:r>
              <a:rPr lang="en-US" sz="2000" dirty="0"/>
              <a:t> de </a:t>
            </a:r>
            <a:r>
              <a:rPr lang="en-US" sz="2000" dirty="0" err="1"/>
              <a:t>Cooperare</a:t>
            </a:r>
            <a:r>
              <a:rPr lang="en-US" sz="2000" dirty="0"/>
              <a:t> </a:t>
            </a:r>
            <a:r>
              <a:rPr lang="en-US" sz="2000" dirty="0" err="1"/>
              <a:t>România</a:t>
            </a:r>
            <a:r>
              <a:rPr lang="en-US" sz="2000" dirty="0"/>
              <a:t> – </a:t>
            </a:r>
            <a:r>
              <a:rPr lang="en-US" sz="2000" dirty="0" err="1"/>
              <a:t>Elveţia</a:t>
            </a:r>
            <a:r>
              <a:rPr lang="en-US" sz="2000" dirty="0"/>
              <a:t>, </a:t>
            </a:r>
            <a:r>
              <a:rPr lang="en-US" sz="2000" dirty="0" err="1"/>
              <a:t>competitia</a:t>
            </a:r>
            <a:r>
              <a:rPr lang="en-US" sz="2000" dirty="0"/>
              <a:t> </a:t>
            </a:r>
            <a:r>
              <a:rPr lang="en-US" sz="2000" dirty="0" err="1"/>
              <a:t>Proiecte</a:t>
            </a:r>
            <a:r>
              <a:rPr lang="en-US" sz="2000" dirty="0"/>
              <a:t> </a:t>
            </a:r>
            <a:r>
              <a:rPr lang="en-US" sz="2000" dirty="0" err="1"/>
              <a:t>Comune</a:t>
            </a:r>
            <a:r>
              <a:rPr lang="en-US" sz="2000" dirty="0"/>
              <a:t> de </a:t>
            </a:r>
            <a:r>
              <a:rPr lang="en-US" sz="2000" dirty="0" err="1"/>
              <a:t>Cercetare</a:t>
            </a:r>
            <a:endParaRPr lang="en-US" sz="2000" dirty="0" smtClean="0"/>
          </a:p>
          <a:p>
            <a:pPr marL="0" indent="0">
              <a:lnSpc>
                <a:spcPct val="80000"/>
              </a:lnSpc>
              <a:buNone/>
              <a:defRPr/>
            </a:pPr>
            <a:r>
              <a:rPr lang="en-US" sz="2000" dirty="0" err="1" smtClean="0"/>
              <a:t>Durat</a:t>
            </a:r>
            <a:r>
              <a:rPr lang="ro-RO" sz="2000" dirty="0" smtClean="0"/>
              <a:t>ă: </a:t>
            </a:r>
            <a:r>
              <a:rPr lang="ro-RO" sz="2000" dirty="0"/>
              <a:t>3 ani (01.01.2013 – 31.12.2015)</a:t>
            </a:r>
          </a:p>
          <a:p>
            <a:pPr marL="0" indent="0">
              <a:lnSpc>
                <a:spcPct val="80000"/>
              </a:lnSpc>
              <a:buNone/>
              <a:defRPr/>
            </a:pPr>
            <a:r>
              <a:rPr lang="ro-RO" sz="2000" dirty="0" smtClean="0"/>
              <a:t>Buget: </a:t>
            </a:r>
            <a:r>
              <a:rPr lang="ro-RO" sz="2000" dirty="0"/>
              <a:t>430.000 </a:t>
            </a:r>
            <a:r>
              <a:rPr lang="ro-RO" sz="2000" dirty="0"/>
              <a:t>CHF </a:t>
            </a:r>
            <a:r>
              <a:rPr lang="ro-RO" sz="2000" dirty="0" smtClean="0"/>
              <a:t>(85</a:t>
            </a:r>
            <a:r>
              <a:rPr lang="ro-RO" sz="2000" dirty="0"/>
              <a:t>% </a:t>
            </a:r>
            <a:r>
              <a:rPr lang="ro-RO" sz="2000" dirty="0" smtClean="0"/>
              <a:t>contribuție elvețiană </a:t>
            </a:r>
            <a:r>
              <a:rPr lang="ro-RO" sz="2000" dirty="0"/>
              <a:t>&amp; 15% </a:t>
            </a:r>
            <a:r>
              <a:rPr lang="ro-RO" sz="2000" dirty="0" smtClean="0"/>
              <a:t>românească)</a:t>
            </a:r>
            <a:endParaRPr lang="ro-RO" sz="2000" dirty="0"/>
          </a:p>
          <a:p>
            <a:pPr marL="0" indent="0">
              <a:buNone/>
            </a:pPr>
            <a:r>
              <a:rPr lang="ro-RO" sz="2000" dirty="0" smtClean="0"/>
              <a:t>Autorități contractante</a:t>
            </a:r>
            <a:r>
              <a:rPr lang="ro-RO" sz="2000" dirty="0"/>
              <a:t>: Swiss National Science Foundation (SNSF) &amp; Unitatea Executiva pentru Finantarea Invatamantului Superior, a Cercetarii, Dezvoltarii si </a:t>
            </a:r>
            <a:r>
              <a:rPr lang="ro-RO" sz="2000" dirty="0" smtClean="0"/>
              <a:t>Inovarii (UEFISCDI)</a:t>
            </a:r>
            <a:endParaRPr lang="ro-RO" sz="2000" dirty="0"/>
          </a:p>
          <a:p>
            <a:pPr marL="0" indent="0">
              <a:buNone/>
            </a:pPr>
            <a:endParaRPr lang="ro-RO" sz="2000" dirty="0"/>
          </a:p>
          <a:p>
            <a:pPr marL="0" indent="0">
              <a:buNone/>
            </a:pPr>
            <a:endParaRPr lang="en-US" sz="2000" dirty="0" smtClean="0"/>
          </a:p>
        </p:txBody>
      </p:sp>
      <p:pic>
        <p:nvPicPr>
          <p:cNvPr id="5" name="Picture 4" descr="romania.png"/>
          <p:cNvPicPr>
            <a:picLocks noChangeAspect="1"/>
          </p:cNvPicPr>
          <p:nvPr/>
        </p:nvPicPr>
        <p:blipFill rotWithShape="1">
          <a:blip r:embed="rId3">
            <a:extLst>
              <a:ext uri="{28A0092B-C50C-407E-A947-70E740481C1C}">
                <a14:useLocalDpi xmlns:a14="http://schemas.microsoft.com/office/drawing/2010/main" val="0"/>
              </a:ext>
            </a:extLst>
          </a:blip>
          <a:srcRect l="4692" t="14873" r="6914" b="15802"/>
          <a:stretch/>
        </p:blipFill>
        <p:spPr>
          <a:xfrm>
            <a:off x="5562600" y="4316794"/>
            <a:ext cx="2018607" cy="1550606"/>
          </a:xfrm>
          <a:prstGeom prst="rect">
            <a:avLst/>
          </a:prstGeom>
        </p:spPr>
      </p:pic>
      <p:pic>
        <p:nvPicPr>
          <p:cNvPr id="7" name="Picture 6" descr="RemovalstoSwitzerlandMa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1" y="4392994"/>
            <a:ext cx="2216472" cy="1435745"/>
          </a:xfrm>
          <a:prstGeom prst="rect">
            <a:avLst/>
          </a:prstGeom>
        </p:spPr>
      </p:pic>
    </p:spTree>
    <p:extLst>
      <p:ext uri="{BB962C8B-B14F-4D97-AF65-F5344CB8AC3E}">
        <p14:creationId xmlns:p14="http://schemas.microsoft.com/office/powerpoint/2010/main" val="963750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4267200" cy="381000"/>
          </a:xfrm>
        </p:spPr>
        <p:txBody>
          <a:bodyPr/>
          <a:lstStyle/>
          <a:p>
            <a:r>
              <a:rPr lang="en-US" dirty="0" err="1" smtClean="0"/>
              <a:t>Parteneri</a:t>
            </a:r>
            <a:r>
              <a:rPr lang="en-US" dirty="0" smtClean="0"/>
              <a:t> GEOIDEA.RO</a:t>
            </a:r>
            <a:endParaRPr lang="en-US" dirty="0"/>
          </a:p>
        </p:txBody>
      </p:sp>
      <p:sp>
        <p:nvSpPr>
          <p:cNvPr id="3" name="Content Placeholder 2"/>
          <p:cNvSpPr>
            <a:spLocks noGrp="1"/>
          </p:cNvSpPr>
          <p:nvPr>
            <p:ph idx="1"/>
          </p:nvPr>
        </p:nvSpPr>
        <p:spPr>
          <a:xfrm>
            <a:off x="0" y="762000"/>
            <a:ext cx="9144000" cy="2362200"/>
          </a:xfrm>
        </p:spPr>
        <p:txBody>
          <a:bodyPr/>
          <a:lstStyle/>
          <a:p>
            <a:pPr marL="0" indent="0">
              <a:buNone/>
            </a:pPr>
            <a:r>
              <a:rPr lang="en-US" sz="2000" dirty="0" smtClean="0">
                <a:latin typeface="Book Antiqua" charset="0"/>
                <a:ea typeface="ＭＳ Ｐゴシック" charset="0"/>
              </a:rPr>
              <a:t> </a:t>
            </a:r>
            <a:endParaRPr lang="en-US" sz="2000" dirty="0"/>
          </a:p>
          <a:p>
            <a:pPr marL="0" indent="0">
              <a:buNone/>
            </a:pPr>
            <a:r>
              <a:rPr lang="en-US" sz="2000" dirty="0" err="1" smtClean="0"/>
              <a:t>Elveția</a:t>
            </a:r>
            <a:r>
              <a:rPr lang="en-US" sz="2000" dirty="0" smtClean="0"/>
              <a:t>: </a:t>
            </a:r>
            <a:r>
              <a:rPr lang="en-US" sz="2000" dirty="0" err="1" smtClean="0"/>
              <a:t>Institutul</a:t>
            </a:r>
            <a:r>
              <a:rPr lang="en-US" sz="2000" dirty="0" smtClean="0"/>
              <a:t> de </a:t>
            </a:r>
            <a:r>
              <a:rPr lang="en-US" sz="2000" dirty="0" err="1" smtClean="0"/>
              <a:t>Cartografie</a:t>
            </a:r>
            <a:r>
              <a:rPr lang="en-US" sz="2000" dirty="0" smtClean="0"/>
              <a:t> </a:t>
            </a:r>
            <a:r>
              <a:rPr lang="en-US" sz="2000" dirty="0" err="1" smtClean="0"/>
              <a:t>și</a:t>
            </a:r>
            <a:r>
              <a:rPr lang="en-US" sz="2000" dirty="0" smtClean="0"/>
              <a:t> </a:t>
            </a:r>
            <a:r>
              <a:rPr lang="en-US" sz="2000" dirty="0" err="1" smtClean="0"/>
              <a:t>Geoinformatică</a:t>
            </a:r>
            <a:r>
              <a:rPr lang="en-US" sz="2000" dirty="0"/>
              <a:t> - </a:t>
            </a:r>
            <a:r>
              <a:rPr lang="en-US" sz="2000" dirty="0" err="1"/>
              <a:t>Universitatea</a:t>
            </a:r>
            <a:r>
              <a:rPr lang="en-US" sz="2000" dirty="0"/>
              <a:t> </a:t>
            </a:r>
            <a:r>
              <a:rPr lang="en-US" sz="2000" dirty="0" err="1"/>
              <a:t>Politehnică</a:t>
            </a:r>
            <a:r>
              <a:rPr lang="en-US" sz="2000" dirty="0"/>
              <a:t> din </a:t>
            </a:r>
            <a:r>
              <a:rPr lang="en-US" sz="2000" dirty="0" smtClean="0"/>
              <a:t>Zurich</a:t>
            </a:r>
          </a:p>
          <a:p>
            <a:pPr marL="0" indent="0">
              <a:buNone/>
            </a:pPr>
            <a:endParaRPr lang="en-US" sz="2000" dirty="0" smtClean="0"/>
          </a:p>
          <a:p>
            <a:pPr marL="0" indent="0">
              <a:buNone/>
            </a:pPr>
            <a:r>
              <a:rPr lang="en-US" sz="2000" dirty="0" err="1" smtClean="0"/>
              <a:t>România</a:t>
            </a:r>
            <a:r>
              <a:rPr lang="en-US" sz="2000" dirty="0"/>
              <a:t>: </a:t>
            </a:r>
            <a:r>
              <a:rPr lang="en-US" sz="2000" dirty="0" err="1" smtClean="0"/>
              <a:t>Centrul</a:t>
            </a:r>
            <a:r>
              <a:rPr lang="en-US" sz="2000" dirty="0" smtClean="0"/>
              <a:t> </a:t>
            </a:r>
            <a:r>
              <a:rPr lang="en-US" sz="2000" dirty="0"/>
              <a:t>de </a:t>
            </a:r>
            <a:r>
              <a:rPr lang="en-US" sz="2000" dirty="0" err="1"/>
              <a:t>Cercetare</a:t>
            </a:r>
            <a:r>
              <a:rPr lang="en-US" sz="2000" dirty="0"/>
              <a:t> </a:t>
            </a:r>
            <a:r>
              <a:rPr lang="en-US" sz="2000" dirty="0" err="1"/>
              <a:t>Ingineria</a:t>
            </a:r>
            <a:r>
              <a:rPr lang="en-US" sz="2000" dirty="0"/>
              <a:t> </a:t>
            </a:r>
            <a:r>
              <a:rPr lang="en-US" sz="2000" dirty="0" err="1"/>
              <a:t>Apelor</a:t>
            </a:r>
            <a:r>
              <a:rPr lang="en-US" sz="2000" dirty="0"/>
              <a:t> </a:t>
            </a:r>
            <a:r>
              <a:rPr lang="en-US" sz="2000" dirty="0" err="1"/>
              <a:t>Subterane</a:t>
            </a:r>
            <a:r>
              <a:rPr lang="en-US" sz="2000" dirty="0"/>
              <a:t> - </a:t>
            </a:r>
            <a:r>
              <a:rPr lang="en-US" sz="2000" dirty="0" err="1"/>
              <a:t>Universitatea</a:t>
            </a:r>
            <a:r>
              <a:rPr lang="en-US" sz="2000" dirty="0"/>
              <a:t> </a:t>
            </a:r>
            <a:r>
              <a:rPr lang="en-US" sz="2000" dirty="0" err="1"/>
              <a:t>Tehnică</a:t>
            </a:r>
            <a:r>
              <a:rPr lang="en-US" sz="2000" dirty="0"/>
              <a:t> de </a:t>
            </a:r>
            <a:r>
              <a:rPr lang="en-US" sz="2000" dirty="0" err="1"/>
              <a:t>Construcții</a:t>
            </a:r>
            <a:r>
              <a:rPr lang="en-US" sz="2000" dirty="0"/>
              <a:t> </a:t>
            </a:r>
            <a:r>
              <a:rPr lang="en-US" sz="2000" dirty="0" err="1"/>
              <a:t>București</a:t>
            </a:r>
            <a:endParaRPr lang="en-US" sz="2000" dirty="0" smtClean="0"/>
          </a:p>
          <a:p>
            <a:pPr marL="0" indent="0">
              <a:buNone/>
            </a:pPr>
            <a:endParaRPr lang="en-US" sz="2000" dirty="0"/>
          </a:p>
        </p:txBody>
      </p:sp>
      <p:pic>
        <p:nvPicPr>
          <p:cNvPr id="5" name="Picture 4" descr="romania.png"/>
          <p:cNvPicPr>
            <a:picLocks noChangeAspect="1"/>
          </p:cNvPicPr>
          <p:nvPr/>
        </p:nvPicPr>
        <p:blipFill rotWithShape="1">
          <a:blip r:embed="rId3">
            <a:extLst>
              <a:ext uri="{28A0092B-C50C-407E-A947-70E740481C1C}">
                <a14:useLocalDpi xmlns:a14="http://schemas.microsoft.com/office/drawing/2010/main" val="0"/>
              </a:ext>
            </a:extLst>
          </a:blip>
          <a:srcRect l="4692" t="14873" r="6914" b="15802"/>
          <a:stretch/>
        </p:blipFill>
        <p:spPr>
          <a:xfrm>
            <a:off x="5562600" y="3249994"/>
            <a:ext cx="2018607" cy="1550606"/>
          </a:xfrm>
          <a:prstGeom prst="rect">
            <a:avLst/>
          </a:prstGeom>
        </p:spPr>
      </p:pic>
      <p:pic>
        <p:nvPicPr>
          <p:cNvPr id="7" name="Picture 6" descr="RemovalstoSwitzerlandMa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1" y="3326194"/>
            <a:ext cx="2216472" cy="1435745"/>
          </a:xfrm>
          <a:prstGeom prst="rect">
            <a:avLst/>
          </a:prstGeom>
        </p:spPr>
      </p:pic>
      <p:pic>
        <p:nvPicPr>
          <p:cNvPr id="9" name="Picture 8" descr="UTCB.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4800600"/>
            <a:ext cx="1905000" cy="955866"/>
          </a:xfrm>
          <a:prstGeom prst="rect">
            <a:avLst/>
          </a:prstGeom>
        </p:spPr>
      </p:pic>
      <p:pic>
        <p:nvPicPr>
          <p:cNvPr id="11" name="Picture 6" descr="C:\Users\SIMPAWS2\Desktop\ccias.jpg"/>
          <p:cNvPicPr>
            <a:picLocks noChangeAspect="1" noChangeArrowheads="1"/>
          </p:cNvPicPr>
          <p:nvPr/>
        </p:nvPicPr>
        <p:blipFill>
          <a:blip r:embed="rId6" cstate="print"/>
          <a:srcRect/>
          <a:stretch>
            <a:fillRect/>
          </a:stretch>
        </p:blipFill>
        <p:spPr bwMode="auto">
          <a:xfrm>
            <a:off x="6781800" y="4953000"/>
            <a:ext cx="2253913" cy="713740"/>
          </a:xfrm>
          <a:prstGeom prst="rect">
            <a:avLst/>
          </a:prstGeom>
          <a:noFill/>
        </p:spPr>
      </p:pic>
      <p:pic>
        <p:nvPicPr>
          <p:cNvPr id="12" name="Picture 11" descr="C:\Users\SIMPAWS2\Desktop\ethlogo-print.png"/>
          <p:cNvPicPr>
            <a:picLocks noChangeAspect="1" noChangeArrowheads="1"/>
          </p:cNvPicPr>
          <p:nvPr/>
        </p:nvPicPr>
        <p:blipFill>
          <a:blip r:embed="rId7" cstate="print"/>
          <a:srcRect/>
          <a:stretch>
            <a:fillRect/>
          </a:stretch>
        </p:blipFill>
        <p:spPr bwMode="auto">
          <a:xfrm>
            <a:off x="2057400" y="4953000"/>
            <a:ext cx="2356092" cy="609600"/>
          </a:xfrm>
          <a:prstGeom prst="rect">
            <a:avLst/>
          </a:prstGeom>
          <a:noFill/>
        </p:spPr>
      </p:pic>
      <p:pic>
        <p:nvPicPr>
          <p:cNvPr id="13" name="Picture 2" descr="C:\Users\SIMPAWS2\Desktop\eth_ikg_logo.png"/>
          <p:cNvPicPr>
            <a:picLocks noChangeAspect="1" noChangeArrowheads="1"/>
          </p:cNvPicPr>
          <p:nvPr/>
        </p:nvPicPr>
        <p:blipFill>
          <a:blip r:embed="rId8" cstate="print"/>
          <a:srcRect/>
          <a:stretch>
            <a:fillRect/>
          </a:stretch>
        </p:blipFill>
        <p:spPr bwMode="auto">
          <a:xfrm>
            <a:off x="228600" y="4953000"/>
            <a:ext cx="1698410" cy="622383"/>
          </a:xfrm>
          <a:prstGeom prst="rect">
            <a:avLst/>
          </a:prstGeom>
          <a:noFill/>
        </p:spPr>
      </p:pic>
    </p:spTree>
    <p:extLst>
      <p:ext uri="{BB962C8B-B14F-4D97-AF65-F5344CB8AC3E}">
        <p14:creationId xmlns:p14="http://schemas.microsoft.com/office/powerpoint/2010/main" val="2630818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GEOIDEA.ro</a:t>
            </a:r>
            <a:r>
              <a:rPr lang="en-US" dirty="0" smtClean="0"/>
              <a:t> </a:t>
            </a:r>
            <a:r>
              <a:rPr lang="en-US" dirty="0" err="1" smtClean="0"/>
              <a:t>înseamnă</a:t>
            </a:r>
            <a:r>
              <a:rPr lang="en-US" dirty="0" smtClean="0"/>
              <a:t>….</a:t>
            </a:r>
            <a:endParaRPr lang="en-US" dirty="0"/>
          </a:p>
        </p:txBody>
      </p:sp>
      <p:sp>
        <p:nvSpPr>
          <p:cNvPr id="3" name="Content Placeholder 2"/>
          <p:cNvSpPr>
            <a:spLocks noGrp="1"/>
          </p:cNvSpPr>
          <p:nvPr>
            <p:ph idx="1"/>
          </p:nvPr>
        </p:nvSpPr>
        <p:spPr>
          <a:xfrm>
            <a:off x="304800" y="990601"/>
            <a:ext cx="8229600" cy="1371600"/>
          </a:xfrm>
        </p:spPr>
        <p:txBody>
          <a:bodyPr/>
          <a:lstStyle/>
          <a:p>
            <a:pPr marL="0" indent="0">
              <a:buNone/>
            </a:pPr>
            <a:r>
              <a:rPr lang="en-US" dirty="0" err="1" smtClean="0">
                <a:latin typeface="Book Antiqua" charset="0"/>
                <a:ea typeface="ＭＳ Ｐゴシック" charset="0"/>
              </a:rPr>
              <a:t>GEodata</a:t>
            </a:r>
            <a:r>
              <a:rPr lang="en-US" dirty="0" smtClean="0">
                <a:latin typeface="Book Antiqua" charset="0"/>
                <a:ea typeface="ＭＳ Ｐゴシック" charset="0"/>
              </a:rPr>
              <a:t> </a:t>
            </a:r>
            <a:r>
              <a:rPr lang="en-US" dirty="0">
                <a:latin typeface="Book Antiqua" charset="0"/>
                <a:ea typeface="ＭＳ Ｐゴシック" charset="0"/>
              </a:rPr>
              <a:t>Openness Initiative for Development and Economic Advancement in Romania </a:t>
            </a:r>
            <a:br>
              <a:rPr lang="en-US" dirty="0">
                <a:latin typeface="Book Antiqua" charset="0"/>
                <a:ea typeface="ＭＳ Ｐゴシック" charset="0"/>
              </a:rPr>
            </a:br>
            <a:endParaRPr lang="en-US" dirty="0"/>
          </a:p>
        </p:txBody>
      </p:sp>
      <p:sp>
        <p:nvSpPr>
          <p:cNvPr id="4" name="Title 1"/>
          <p:cNvSpPr txBox="1">
            <a:spLocks/>
          </p:cNvSpPr>
          <p:nvPr/>
        </p:nvSpPr>
        <p:spPr>
          <a:xfrm>
            <a:off x="152400" y="2209800"/>
            <a:ext cx="4800600" cy="381000"/>
          </a:xfrm>
          <a:prstGeom prst="rect">
            <a:avLst/>
          </a:prstGeom>
        </p:spPr>
        <p:txBody>
          <a:bodyPr vert="horz"/>
          <a:lstStyle>
            <a:lvl1pPr algn="l" rtl="0" eaLnBrk="1" fontAlgn="base" hangingPunct="1">
              <a:spcBef>
                <a:spcPct val="0"/>
              </a:spcBef>
              <a:spcAft>
                <a:spcPct val="0"/>
              </a:spcAft>
              <a:defRPr sz="2500" u="sng">
                <a:solidFill>
                  <a:schemeClr val="tx2"/>
                </a:solidFill>
                <a:latin typeface="Book Antiqua"/>
                <a:ea typeface="+mj-ea"/>
                <a:cs typeface="Book Antiqua"/>
              </a:defRPr>
            </a:lvl1pPr>
            <a:lvl2pPr algn="ctr" rtl="0" eaLnBrk="1" fontAlgn="base" hangingPunct="1">
              <a:spcBef>
                <a:spcPct val="0"/>
              </a:spcBef>
              <a:spcAft>
                <a:spcPct val="0"/>
              </a:spcAft>
              <a:defRPr sz="4400">
                <a:solidFill>
                  <a:schemeClr val="tx2"/>
                </a:solidFill>
                <a:latin typeface="Arial" charset="0"/>
                <a:ea typeface="ＭＳ Ｐゴシック" charset="0"/>
                <a:cs typeface="Arial" charset="0"/>
              </a:defRPr>
            </a:lvl2pPr>
            <a:lvl3pPr algn="ctr" rtl="0" eaLnBrk="1" fontAlgn="base" hangingPunct="1">
              <a:spcBef>
                <a:spcPct val="0"/>
              </a:spcBef>
              <a:spcAft>
                <a:spcPct val="0"/>
              </a:spcAft>
              <a:defRPr sz="4400">
                <a:solidFill>
                  <a:schemeClr val="tx2"/>
                </a:solidFill>
                <a:latin typeface="Arial" charset="0"/>
                <a:ea typeface="ＭＳ Ｐゴシック" charset="0"/>
                <a:cs typeface="Arial" charset="0"/>
              </a:defRPr>
            </a:lvl3pPr>
            <a:lvl4pPr algn="ctr" rtl="0" eaLnBrk="1" fontAlgn="base" hangingPunct="1">
              <a:spcBef>
                <a:spcPct val="0"/>
              </a:spcBef>
              <a:spcAft>
                <a:spcPct val="0"/>
              </a:spcAft>
              <a:defRPr sz="4400">
                <a:solidFill>
                  <a:schemeClr val="tx2"/>
                </a:solidFill>
                <a:latin typeface="Arial" charset="0"/>
                <a:ea typeface="ＭＳ Ｐゴシック" charset="0"/>
                <a:cs typeface="Arial" charset="0"/>
              </a:defRPr>
            </a:lvl4pPr>
            <a:lvl5pPr algn="ctr" rtl="0" eaLnBrk="1" fontAlgn="base" hangingPunct="1">
              <a:spcBef>
                <a:spcPct val="0"/>
              </a:spcBef>
              <a:spcAft>
                <a:spcPct val="0"/>
              </a:spcAft>
              <a:defRPr sz="4400">
                <a:solidFill>
                  <a:schemeClr val="tx2"/>
                </a:solidFill>
                <a:latin typeface="Arial" charset="0"/>
                <a:ea typeface="ＭＳ Ｐゴシック" charset="0"/>
                <a:cs typeface="Arial" charset="0"/>
              </a:defRPr>
            </a:lvl5pPr>
            <a:lvl6pPr marL="457200" algn="ctr" rtl="0" eaLnBrk="1" fontAlgn="base" hangingPunct="1">
              <a:spcBef>
                <a:spcPct val="0"/>
              </a:spcBef>
              <a:spcAft>
                <a:spcPct val="0"/>
              </a:spcAft>
              <a:defRPr sz="4400">
                <a:solidFill>
                  <a:schemeClr val="tx2"/>
                </a:solidFill>
                <a:latin typeface="Arial" charset="0"/>
                <a:ea typeface="ＭＳ Ｐゴシック" charset="0"/>
                <a:cs typeface="Arial" charset="0"/>
              </a:defRPr>
            </a:lvl6pPr>
            <a:lvl7pPr marL="914400" algn="ctr" rtl="0" eaLnBrk="1" fontAlgn="base" hangingPunct="1">
              <a:spcBef>
                <a:spcPct val="0"/>
              </a:spcBef>
              <a:spcAft>
                <a:spcPct val="0"/>
              </a:spcAft>
              <a:defRPr sz="4400">
                <a:solidFill>
                  <a:schemeClr val="tx2"/>
                </a:solidFill>
                <a:latin typeface="Arial" charset="0"/>
                <a:ea typeface="ＭＳ Ｐゴシック" charset="0"/>
                <a:cs typeface="Arial" charset="0"/>
              </a:defRPr>
            </a:lvl7pPr>
            <a:lvl8pPr marL="1371600" algn="ctr" rtl="0" eaLnBrk="1" fontAlgn="base" hangingPunct="1">
              <a:spcBef>
                <a:spcPct val="0"/>
              </a:spcBef>
              <a:spcAft>
                <a:spcPct val="0"/>
              </a:spcAft>
              <a:defRPr sz="4400">
                <a:solidFill>
                  <a:schemeClr val="tx2"/>
                </a:solidFill>
                <a:latin typeface="Arial" charset="0"/>
                <a:ea typeface="ＭＳ Ｐゴシック" charset="0"/>
                <a:cs typeface="Arial" charset="0"/>
              </a:defRPr>
            </a:lvl8pPr>
            <a:lvl9pPr marL="1828800" algn="ctr" rtl="0" eaLnBrk="1" fontAlgn="base" hangingPunct="1">
              <a:spcBef>
                <a:spcPct val="0"/>
              </a:spcBef>
              <a:spcAft>
                <a:spcPct val="0"/>
              </a:spcAft>
              <a:defRPr sz="4400">
                <a:solidFill>
                  <a:schemeClr val="tx2"/>
                </a:solidFill>
                <a:latin typeface="Arial" charset="0"/>
                <a:ea typeface="ＭＳ Ｐゴシック" charset="0"/>
                <a:cs typeface="Arial" charset="0"/>
              </a:defRPr>
            </a:lvl9pPr>
          </a:lstStyle>
          <a:p>
            <a:r>
              <a:rPr lang="en-US" dirty="0" err="1" smtClean="0"/>
              <a:t>GEOIDEA.ro</a:t>
            </a:r>
            <a:r>
              <a:rPr lang="en-US" dirty="0" smtClean="0"/>
              <a:t> </a:t>
            </a:r>
            <a:r>
              <a:rPr lang="en-US" dirty="0" err="1" smtClean="0"/>
              <a:t>își</a:t>
            </a:r>
            <a:r>
              <a:rPr lang="en-US" dirty="0" smtClean="0"/>
              <a:t> </a:t>
            </a:r>
            <a:r>
              <a:rPr lang="en-US" dirty="0" err="1" smtClean="0"/>
              <a:t>propune</a:t>
            </a:r>
            <a:r>
              <a:rPr lang="en-US" dirty="0" smtClean="0"/>
              <a:t>….</a:t>
            </a:r>
            <a:endParaRPr lang="en-US" dirty="0"/>
          </a:p>
        </p:txBody>
      </p:sp>
      <p:sp>
        <p:nvSpPr>
          <p:cNvPr id="5" name="Content Placeholder 2"/>
          <p:cNvSpPr txBox="1">
            <a:spLocks/>
          </p:cNvSpPr>
          <p:nvPr/>
        </p:nvSpPr>
        <p:spPr>
          <a:xfrm>
            <a:off x="304800" y="2971800"/>
            <a:ext cx="8229600" cy="2133600"/>
          </a:xfrm>
          <a:prstGeom prst="rect">
            <a:avLst/>
          </a:prstGeom>
        </p:spPr>
        <p:txBody>
          <a:bodyPr vert="horz"/>
          <a:lstStyle>
            <a:lvl1pPr marL="342900" indent="-342900" algn="l" rtl="0" eaLnBrk="1" fontAlgn="base" hangingPunct="1">
              <a:spcBef>
                <a:spcPct val="20000"/>
              </a:spcBef>
              <a:spcAft>
                <a:spcPct val="0"/>
              </a:spcAft>
              <a:buChar char="•"/>
              <a:defRPr sz="2400">
                <a:solidFill>
                  <a:schemeClr val="tx1"/>
                </a:solidFill>
                <a:latin typeface="Book Antiqua"/>
                <a:ea typeface="+mn-ea"/>
                <a:cs typeface="Book Antiqua"/>
              </a:defRPr>
            </a:lvl1pPr>
            <a:lvl2pPr marL="742950" indent="-285750" algn="l" rtl="0" eaLnBrk="1" fontAlgn="base" hangingPunct="1">
              <a:spcBef>
                <a:spcPct val="20000"/>
              </a:spcBef>
              <a:spcAft>
                <a:spcPct val="0"/>
              </a:spcAft>
              <a:buChar char="–"/>
              <a:defRPr sz="2200">
                <a:solidFill>
                  <a:schemeClr val="tx1"/>
                </a:solidFill>
                <a:latin typeface="Book Antiqua"/>
                <a:ea typeface="Arial" charset="0"/>
                <a:cs typeface="Book Antiqua"/>
              </a:defRPr>
            </a:lvl2pPr>
            <a:lvl3pPr marL="1143000" indent="-228600" algn="l" rtl="0" eaLnBrk="1" fontAlgn="base" hangingPunct="1">
              <a:spcBef>
                <a:spcPct val="20000"/>
              </a:spcBef>
              <a:spcAft>
                <a:spcPct val="0"/>
              </a:spcAft>
              <a:buChar char="•"/>
              <a:defRPr sz="2000">
                <a:solidFill>
                  <a:schemeClr val="tx1"/>
                </a:solidFill>
                <a:latin typeface="Book Antiqua"/>
                <a:ea typeface="Arial" charset="0"/>
                <a:cs typeface="Book Antiqua"/>
              </a:defRPr>
            </a:lvl3pPr>
            <a:lvl4pPr marL="1600200" indent="-228600" algn="l" rtl="0" eaLnBrk="1" fontAlgn="base" hangingPunct="1">
              <a:spcBef>
                <a:spcPct val="20000"/>
              </a:spcBef>
              <a:spcAft>
                <a:spcPct val="0"/>
              </a:spcAft>
              <a:buChar char="–"/>
              <a:defRPr sz="2000">
                <a:solidFill>
                  <a:schemeClr val="tx1"/>
                </a:solidFill>
                <a:latin typeface="Book Antiqua"/>
                <a:ea typeface="Arial" charset="0"/>
                <a:cs typeface="Book Antiqua"/>
              </a:defRPr>
            </a:lvl4pPr>
            <a:lvl5pPr marL="2057400" indent="-228600" algn="l" rtl="0" eaLnBrk="1" fontAlgn="base" hangingPunct="1">
              <a:spcBef>
                <a:spcPct val="20000"/>
              </a:spcBef>
              <a:spcAft>
                <a:spcPct val="0"/>
              </a:spcAft>
              <a:buChar char="»"/>
              <a:defRPr sz="2000">
                <a:solidFill>
                  <a:schemeClr val="tx1"/>
                </a:solidFill>
                <a:latin typeface="Book Antiqua"/>
                <a:ea typeface="Arial" charset="0"/>
                <a:cs typeface="Book Antiqua"/>
              </a:defRPr>
            </a:lvl5pPr>
            <a:lvl6pPr marL="2514600" indent="-228600" algn="l" rtl="0" eaLnBrk="1" fontAlgn="base" hangingPunct="1">
              <a:spcBef>
                <a:spcPct val="20000"/>
              </a:spcBef>
              <a:spcAft>
                <a:spcPct val="0"/>
              </a:spcAft>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har char="»"/>
              <a:defRPr sz="2000">
                <a:solidFill>
                  <a:schemeClr val="tx1"/>
                </a:solidFill>
                <a:latin typeface="+mn-lt"/>
                <a:ea typeface="Arial" charset="0"/>
                <a:cs typeface="+mn-cs"/>
              </a:defRPr>
            </a:lvl9pPr>
          </a:lstStyle>
          <a:p>
            <a:pPr marL="0" indent="0">
              <a:buFontTx/>
              <a:buNone/>
            </a:pPr>
            <a:r>
              <a:rPr lang="ro-RO" dirty="0"/>
              <a:t>Scopul principal al acestui proiect este să demonstreze că publicarea online a datelor geografice produse de către autoritățile publice sub o licență liberă și într-un format reutilizabil poate întări implicarea cetățenilor în viața socială și deschide noi oportunități de creștere economică.</a:t>
            </a:r>
            <a:endParaRPr lang="en-US" dirty="0"/>
          </a:p>
        </p:txBody>
      </p:sp>
      <p:sp>
        <p:nvSpPr>
          <p:cNvPr id="6" name="Title 1"/>
          <p:cNvSpPr txBox="1">
            <a:spLocks/>
          </p:cNvSpPr>
          <p:nvPr/>
        </p:nvSpPr>
        <p:spPr>
          <a:xfrm>
            <a:off x="304800" y="5181600"/>
            <a:ext cx="6096000" cy="381000"/>
          </a:xfrm>
          <a:prstGeom prst="rect">
            <a:avLst/>
          </a:prstGeom>
        </p:spPr>
        <p:txBody>
          <a:bodyPr vert="horz"/>
          <a:lstStyle>
            <a:lvl1pPr algn="l" rtl="0" eaLnBrk="1" fontAlgn="base" hangingPunct="1">
              <a:spcBef>
                <a:spcPct val="0"/>
              </a:spcBef>
              <a:spcAft>
                <a:spcPct val="0"/>
              </a:spcAft>
              <a:defRPr sz="2500" u="sng">
                <a:solidFill>
                  <a:schemeClr val="tx2"/>
                </a:solidFill>
                <a:latin typeface="Book Antiqua"/>
                <a:ea typeface="+mj-ea"/>
                <a:cs typeface="Book Antiqua"/>
              </a:defRPr>
            </a:lvl1pPr>
            <a:lvl2pPr algn="ctr" rtl="0" eaLnBrk="1" fontAlgn="base" hangingPunct="1">
              <a:spcBef>
                <a:spcPct val="0"/>
              </a:spcBef>
              <a:spcAft>
                <a:spcPct val="0"/>
              </a:spcAft>
              <a:defRPr sz="4400">
                <a:solidFill>
                  <a:schemeClr val="tx2"/>
                </a:solidFill>
                <a:latin typeface="Arial" charset="0"/>
                <a:ea typeface="ＭＳ Ｐゴシック" charset="0"/>
                <a:cs typeface="Arial" charset="0"/>
              </a:defRPr>
            </a:lvl2pPr>
            <a:lvl3pPr algn="ctr" rtl="0" eaLnBrk="1" fontAlgn="base" hangingPunct="1">
              <a:spcBef>
                <a:spcPct val="0"/>
              </a:spcBef>
              <a:spcAft>
                <a:spcPct val="0"/>
              </a:spcAft>
              <a:defRPr sz="4400">
                <a:solidFill>
                  <a:schemeClr val="tx2"/>
                </a:solidFill>
                <a:latin typeface="Arial" charset="0"/>
                <a:ea typeface="ＭＳ Ｐゴシック" charset="0"/>
                <a:cs typeface="Arial" charset="0"/>
              </a:defRPr>
            </a:lvl3pPr>
            <a:lvl4pPr algn="ctr" rtl="0" eaLnBrk="1" fontAlgn="base" hangingPunct="1">
              <a:spcBef>
                <a:spcPct val="0"/>
              </a:spcBef>
              <a:spcAft>
                <a:spcPct val="0"/>
              </a:spcAft>
              <a:defRPr sz="4400">
                <a:solidFill>
                  <a:schemeClr val="tx2"/>
                </a:solidFill>
                <a:latin typeface="Arial" charset="0"/>
                <a:ea typeface="ＭＳ Ｐゴシック" charset="0"/>
                <a:cs typeface="Arial" charset="0"/>
              </a:defRPr>
            </a:lvl4pPr>
            <a:lvl5pPr algn="ctr" rtl="0" eaLnBrk="1" fontAlgn="base" hangingPunct="1">
              <a:spcBef>
                <a:spcPct val="0"/>
              </a:spcBef>
              <a:spcAft>
                <a:spcPct val="0"/>
              </a:spcAft>
              <a:defRPr sz="4400">
                <a:solidFill>
                  <a:schemeClr val="tx2"/>
                </a:solidFill>
                <a:latin typeface="Arial" charset="0"/>
                <a:ea typeface="ＭＳ Ｐゴシック" charset="0"/>
                <a:cs typeface="Arial" charset="0"/>
              </a:defRPr>
            </a:lvl5pPr>
            <a:lvl6pPr marL="457200" algn="ctr" rtl="0" eaLnBrk="1" fontAlgn="base" hangingPunct="1">
              <a:spcBef>
                <a:spcPct val="0"/>
              </a:spcBef>
              <a:spcAft>
                <a:spcPct val="0"/>
              </a:spcAft>
              <a:defRPr sz="4400">
                <a:solidFill>
                  <a:schemeClr val="tx2"/>
                </a:solidFill>
                <a:latin typeface="Arial" charset="0"/>
                <a:ea typeface="ＭＳ Ｐゴシック" charset="0"/>
                <a:cs typeface="Arial" charset="0"/>
              </a:defRPr>
            </a:lvl6pPr>
            <a:lvl7pPr marL="914400" algn="ctr" rtl="0" eaLnBrk="1" fontAlgn="base" hangingPunct="1">
              <a:spcBef>
                <a:spcPct val="0"/>
              </a:spcBef>
              <a:spcAft>
                <a:spcPct val="0"/>
              </a:spcAft>
              <a:defRPr sz="4400">
                <a:solidFill>
                  <a:schemeClr val="tx2"/>
                </a:solidFill>
                <a:latin typeface="Arial" charset="0"/>
                <a:ea typeface="ＭＳ Ｐゴシック" charset="0"/>
                <a:cs typeface="Arial" charset="0"/>
              </a:defRPr>
            </a:lvl7pPr>
            <a:lvl8pPr marL="1371600" algn="ctr" rtl="0" eaLnBrk="1" fontAlgn="base" hangingPunct="1">
              <a:spcBef>
                <a:spcPct val="0"/>
              </a:spcBef>
              <a:spcAft>
                <a:spcPct val="0"/>
              </a:spcAft>
              <a:defRPr sz="4400">
                <a:solidFill>
                  <a:schemeClr val="tx2"/>
                </a:solidFill>
                <a:latin typeface="Arial" charset="0"/>
                <a:ea typeface="ＭＳ Ｐゴシック" charset="0"/>
                <a:cs typeface="Arial" charset="0"/>
              </a:defRPr>
            </a:lvl8pPr>
            <a:lvl9pPr marL="1828800" algn="ctr" rtl="0" eaLnBrk="1" fontAlgn="base" hangingPunct="1">
              <a:spcBef>
                <a:spcPct val="0"/>
              </a:spcBef>
              <a:spcAft>
                <a:spcPct val="0"/>
              </a:spcAft>
              <a:defRPr sz="4400">
                <a:solidFill>
                  <a:schemeClr val="tx2"/>
                </a:solidFill>
                <a:latin typeface="Arial" charset="0"/>
                <a:ea typeface="ＭＳ Ｐゴシック" charset="0"/>
                <a:cs typeface="Arial" charset="0"/>
              </a:defRPr>
            </a:lvl9pPr>
          </a:lstStyle>
          <a:p>
            <a:r>
              <a:rPr lang="en-US" dirty="0" err="1" smtClean="0"/>
              <a:t>Geodate</a:t>
            </a:r>
            <a:r>
              <a:rPr lang="en-US" dirty="0" smtClean="0"/>
              <a:t> </a:t>
            </a:r>
            <a:r>
              <a:rPr lang="en-US" dirty="0" err="1" smtClean="0"/>
              <a:t>publice</a:t>
            </a:r>
            <a:r>
              <a:rPr lang="en-US" dirty="0" smtClean="0"/>
              <a:t>? </a:t>
            </a:r>
            <a:r>
              <a:rPr lang="en-US" dirty="0" err="1" smtClean="0"/>
              <a:t>Puțină</a:t>
            </a:r>
            <a:r>
              <a:rPr lang="en-US" dirty="0" smtClean="0"/>
              <a:t> </a:t>
            </a:r>
            <a:r>
              <a:rPr lang="en-US" dirty="0" err="1" smtClean="0"/>
              <a:t>istorie</a:t>
            </a:r>
            <a:r>
              <a:rPr lang="en-US" dirty="0" smtClean="0"/>
              <a:t>, please…</a:t>
            </a:r>
            <a:endParaRPr lang="en-US" dirty="0"/>
          </a:p>
        </p:txBody>
      </p:sp>
    </p:spTree>
    <p:extLst>
      <p:ext uri="{BB962C8B-B14F-4D97-AF65-F5344CB8AC3E}">
        <p14:creationId xmlns:p14="http://schemas.microsoft.com/office/powerpoint/2010/main" val="32628919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2362200" y="457200"/>
            <a:ext cx="4767944" cy="5562600"/>
          </a:xfrm>
          <a:prstGeom prst="rect">
            <a:avLst/>
          </a:prstGeom>
        </p:spPr>
      </p:pic>
    </p:spTree>
    <p:extLst>
      <p:ext uri="{BB962C8B-B14F-4D97-AF65-F5344CB8AC3E}">
        <p14:creationId xmlns:p14="http://schemas.microsoft.com/office/powerpoint/2010/main" val="348842155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spatial-org-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09800"/>
            <a:ext cx="9144000" cy="2435337"/>
          </a:xfrm>
          <a:prstGeom prst="rect">
            <a:avLst/>
          </a:prstGeom>
        </p:spPr>
      </p:pic>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2006</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27531917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2010</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4" name="Picture 3"/>
          <p:cNvPicPr>
            <a:picLocks noChangeAspect="1" noChangeArrowheads="1"/>
          </p:cNvPicPr>
          <p:nvPr/>
        </p:nvPicPr>
        <p:blipFill>
          <a:blip r:embed="rId3"/>
          <a:srcRect/>
          <a:stretch>
            <a:fillRect/>
          </a:stretch>
        </p:blipFill>
        <p:spPr bwMode="auto">
          <a:xfrm>
            <a:off x="6858000" y="1504950"/>
            <a:ext cx="1943100" cy="3429000"/>
          </a:xfrm>
          <a:prstGeom prst="rect">
            <a:avLst/>
          </a:prstGeom>
          <a:noFill/>
          <a:ln w="9525">
            <a:noFill/>
            <a:round/>
            <a:headEnd/>
            <a:tailEnd/>
          </a:ln>
          <a:effectLst/>
        </p:spPr>
      </p:pic>
      <p:sp>
        <p:nvSpPr>
          <p:cNvPr id="5" name="Rectangle 4"/>
          <p:cNvSpPr/>
          <p:nvPr/>
        </p:nvSpPr>
        <p:spPr>
          <a:xfrm>
            <a:off x="152400" y="1828800"/>
            <a:ext cx="6553200" cy="2862322"/>
          </a:xfrm>
          <a:prstGeom prst="rect">
            <a:avLst/>
          </a:prstGeom>
        </p:spPr>
        <p:txBody>
          <a:bodyPr wrap="square">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500" b="1" dirty="0" err="1">
                <a:latin typeface="Calibri" charset="0"/>
                <a:ea typeface="ＭＳ Ｐゴシック" charset="-128"/>
                <a:cs typeface="ＭＳ Ｐゴシック" charset="-128"/>
              </a:rPr>
              <a:t>Proiectul</a:t>
            </a:r>
            <a:r>
              <a:rPr lang="en-US" sz="4500" b="1" dirty="0">
                <a:latin typeface="Calibri" charset="0"/>
                <a:ea typeface="ＭＳ Ｐゴシック" charset="-128"/>
                <a:cs typeface="ＭＳ Ｐゴシック" charset="-128"/>
              </a:rPr>
              <a:t> </a:t>
            </a:r>
            <a:r>
              <a:rPr lang="en-US" sz="4500" b="1" dirty="0" err="1">
                <a:latin typeface="Calibri" charset="0"/>
                <a:ea typeface="ＭＳ Ｐゴシック" charset="-128"/>
                <a:cs typeface="ＭＳ Ｐゴシック" charset="-128"/>
              </a:rPr>
              <a:t>eHarta</a:t>
            </a:r>
            <a:r>
              <a:rPr lang="en-US" sz="4500" dirty="0">
                <a:latin typeface="Calibri" charset="0"/>
                <a:ea typeface="ＭＳ Ｐゴシック" charset="-128"/>
                <a:cs typeface="ＭＳ Ｐゴシック" charset="-128"/>
              </a:rPr>
              <a:t>: </a:t>
            </a:r>
            <a:br>
              <a:rPr lang="en-US" sz="4500" dirty="0">
                <a:latin typeface="Calibri" charset="0"/>
                <a:ea typeface="ＭＳ Ｐゴシック" charset="-128"/>
                <a:cs typeface="ＭＳ Ｐゴシック" charset="-128"/>
              </a:rPr>
            </a:br>
            <a:r>
              <a:rPr lang="en-US" sz="4500" dirty="0">
                <a:latin typeface="Calibri" charset="0"/>
                <a:ea typeface="ＭＳ Ｐゴシック" charset="-128"/>
                <a:cs typeface="ＭＳ Ｐゴシック" charset="-128"/>
              </a:rPr>
              <a:t>o </a:t>
            </a:r>
            <a:r>
              <a:rPr lang="en-US" sz="4500" dirty="0" err="1">
                <a:latin typeface="Calibri" charset="0"/>
                <a:ea typeface="ＭＳ Ｐゴシック" charset="-128"/>
                <a:cs typeface="ＭＳ Ｐゴシック" charset="-128"/>
              </a:rPr>
              <a:t>inițiativă</a:t>
            </a:r>
            <a:r>
              <a:rPr lang="en-US" sz="4500" dirty="0">
                <a:latin typeface="Calibri" charset="0"/>
                <a:ea typeface="ＭＳ Ｐゴシック" charset="-128"/>
                <a:cs typeface="ＭＳ Ｐゴシック" charset="-128"/>
              </a:rPr>
              <a:t> </a:t>
            </a:r>
            <a:r>
              <a:rPr lang="en-US" sz="4500" dirty="0" err="1">
                <a:latin typeface="Calibri" charset="0"/>
                <a:ea typeface="ＭＳ Ｐゴシック" charset="-128"/>
                <a:cs typeface="ＭＳ Ｐゴシック" charset="-128"/>
              </a:rPr>
              <a:t>colaborativă</a:t>
            </a:r>
            <a:r>
              <a:rPr lang="en-US" sz="4500" dirty="0">
                <a:latin typeface="Calibri" charset="0"/>
                <a:ea typeface="ＭＳ Ｐゴシック" charset="-128"/>
                <a:cs typeface="ＭＳ Ｐゴシック" charset="-128"/>
              </a:rPr>
              <a:t> de </a:t>
            </a:r>
            <a:r>
              <a:rPr lang="en-US" sz="4500" dirty="0" err="1">
                <a:latin typeface="Calibri" charset="0"/>
                <a:ea typeface="ＭＳ Ｐゴシック" charset="-128"/>
                <a:cs typeface="ＭＳ Ｐゴシック" charset="-128"/>
              </a:rPr>
              <a:t>prezervare</a:t>
            </a:r>
            <a:r>
              <a:rPr lang="en-US" sz="4500" dirty="0">
                <a:latin typeface="Calibri" charset="0"/>
                <a:ea typeface="ＭＳ Ｐゴシック" charset="-128"/>
                <a:cs typeface="ＭＳ Ｐゴシック" charset="-128"/>
              </a:rPr>
              <a:t> </a:t>
            </a:r>
            <a:r>
              <a:rPr lang="en-US" sz="4500" dirty="0" err="1">
                <a:latin typeface="Calibri" charset="0"/>
                <a:ea typeface="ＭＳ Ｐゴシック" charset="-128"/>
                <a:cs typeface="ＭＳ Ｐゴシック" charset="-128"/>
              </a:rPr>
              <a:t>digitală</a:t>
            </a:r>
            <a:r>
              <a:rPr lang="en-US" sz="4500" dirty="0">
                <a:latin typeface="Calibri" charset="0"/>
                <a:ea typeface="ＭＳ Ｐゴシック" charset="-128"/>
                <a:cs typeface="ＭＳ Ｐゴシック" charset="-128"/>
              </a:rPr>
              <a:t> a </a:t>
            </a:r>
            <a:r>
              <a:rPr lang="en-US" sz="4500" dirty="0" err="1">
                <a:latin typeface="Calibri" charset="0"/>
                <a:ea typeface="ＭＳ Ｐゴシック" charset="-128"/>
                <a:cs typeface="ＭＳ Ｐゴシック" charset="-128"/>
              </a:rPr>
              <a:t>documentelor</a:t>
            </a:r>
            <a:r>
              <a:rPr lang="en-US" sz="4500" dirty="0">
                <a:latin typeface="Calibri" charset="0"/>
                <a:ea typeface="ＭＳ Ｐゴシック" charset="-128"/>
                <a:cs typeface="ＭＳ Ｐゴシック" charset="-128"/>
              </a:rPr>
              <a:t> </a:t>
            </a:r>
            <a:r>
              <a:rPr lang="en-US" sz="4500" dirty="0" err="1">
                <a:latin typeface="Calibri" charset="0"/>
                <a:ea typeface="ＭＳ Ｐゴシック" charset="-128"/>
                <a:cs typeface="ＭＳ Ｐゴシック" charset="-128"/>
              </a:rPr>
              <a:t>cartografice</a:t>
            </a:r>
            <a:endParaRPr lang="en-US" sz="4500" dirty="0">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6536352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2011</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2" name="Picture 1" descr="od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371600"/>
            <a:ext cx="8153400" cy="4788968"/>
          </a:xfrm>
          <a:prstGeom prst="rect">
            <a:avLst/>
          </a:prstGeom>
        </p:spPr>
      </p:pic>
    </p:spTree>
    <p:extLst>
      <p:ext uri="{BB962C8B-B14F-4D97-AF65-F5344CB8AC3E}">
        <p14:creationId xmlns:p14="http://schemas.microsoft.com/office/powerpoint/2010/main" val="23575761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2011</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4" name="Picture 3" descr="mai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295400"/>
            <a:ext cx="7740621" cy="5183659"/>
          </a:xfrm>
          <a:prstGeom prst="rect">
            <a:avLst/>
          </a:prstGeom>
        </p:spPr>
      </p:pic>
    </p:spTree>
    <p:extLst>
      <p:ext uri="{BB962C8B-B14F-4D97-AF65-F5344CB8AC3E}">
        <p14:creationId xmlns:p14="http://schemas.microsoft.com/office/powerpoint/2010/main" val="41099367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2011</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4" name="Picture 3" descr="24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371600"/>
            <a:ext cx="7200900" cy="4678680"/>
          </a:xfrm>
          <a:prstGeom prst="rect">
            <a:avLst/>
          </a:prstGeom>
        </p:spPr>
      </p:pic>
    </p:spTree>
    <p:extLst>
      <p:ext uri="{BB962C8B-B14F-4D97-AF65-F5344CB8AC3E}">
        <p14:creationId xmlns:p14="http://schemas.microsoft.com/office/powerpoint/2010/main" val="26173776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2011</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5" name="Picture 4" descr="b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39" y="1905000"/>
            <a:ext cx="5273557" cy="4422664"/>
          </a:xfrm>
          <a:prstGeom prst="rect">
            <a:avLst/>
          </a:prstGeom>
        </p:spPr>
      </p:pic>
      <p:pic>
        <p:nvPicPr>
          <p:cNvPr id="6" name="Picture 5" descr="sa.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1702" y="1344346"/>
            <a:ext cx="5273556" cy="4422664"/>
          </a:xfrm>
          <a:prstGeom prst="rect">
            <a:avLst/>
          </a:prstGeom>
        </p:spPr>
      </p:pic>
    </p:spTree>
    <p:extLst>
      <p:ext uri="{BB962C8B-B14F-4D97-AF65-F5344CB8AC3E}">
        <p14:creationId xmlns:p14="http://schemas.microsoft.com/office/powerpoint/2010/main" val="18310437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9547" y="457200"/>
            <a:ext cx="5343568" cy="923330"/>
          </a:xfrm>
          <a:prstGeom prst="rect">
            <a:avLst/>
          </a:prstGeom>
          <a:noFill/>
        </p:spPr>
        <p:txBody>
          <a:bodyPr wrap="none" lIns="91440" tIns="45720" rIns="91440" bIns="45720">
            <a:spAutoFit/>
          </a:bodyPr>
          <a:lstStyle/>
          <a:p>
            <a:pPr algn="ct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d</a:t>
            </a: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ecembrie 2011</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 name="TextBox 1"/>
          <p:cNvSpPr txBox="1"/>
          <p:nvPr/>
        </p:nvSpPr>
        <p:spPr>
          <a:xfrm>
            <a:off x="914400" y="2438400"/>
            <a:ext cx="6934200" cy="369332"/>
          </a:xfrm>
          <a:prstGeom prst="rect">
            <a:avLst/>
          </a:prstGeom>
          <a:noFill/>
        </p:spPr>
        <p:txBody>
          <a:bodyPr wrap="square" rtlCol="0">
            <a:spAutoFit/>
          </a:bodyPr>
          <a:lstStyle/>
          <a:p>
            <a:r>
              <a:rPr lang="de-DE" dirty="0" smtClean="0"/>
              <a:t>GEOIDEA.RO </a:t>
            </a:r>
            <a:r>
              <a:rPr lang="de-DE" dirty="0" err="1" smtClean="0"/>
              <a:t>project</a:t>
            </a:r>
            <a:r>
              <a:rPr lang="de-DE" dirty="0" smtClean="0"/>
              <a:t> </a:t>
            </a:r>
            <a:r>
              <a:rPr lang="de-DE" dirty="0" err="1" smtClean="0"/>
              <a:t>proposal</a:t>
            </a:r>
            <a:r>
              <a:rPr lang="de-DE" dirty="0" smtClean="0"/>
              <a:t>....</a:t>
            </a:r>
            <a:endParaRPr lang="de-DE" dirty="0"/>
          </a:p>
        </p:txBody>
      </p:sp>
    </p:spTree>
    <p:extLst>
      <p:ext uri="{BB962C8B-B14F-4D97-AF65-F5344CB8AC3E}">
        <p14:creationId xmlns:p14="http://schemas.microsoft.com/office/powerpoint/2010/main" val="7520572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1725202" cy="923330"/>
          </a:xfrm>
          <a:prstGeom prst="rect">
            <a:avLst/>
          </a:prstGeom>
          <a:noFill/>
        </p:spPr>
        <p:txBody>
          <a:bodyPr wrap="none" lIns="91440" tIns="45720" rIns="91440" bIns="45720">
            <a:spAutoFit/>
          </a:bodyPr>
          <a:lstStyle/>
          <a:p>
            <a:pPr algn="ctr"/>
            <a:r>
              <a:rPr lang="x-none" sz="5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2012</a:t>
            </a:r>
            <a:endParaRPr lang="x-none"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2" name="Picture 1"/>
          <p:cNvPicPr>
            <a:picLocks noChangeAspect="1"/>
          </p:cNvPicPr>
          <p:nvPr/>
        </p:nvPicPr>
        <p:blipFill>
          <a:blip r:embed="rId3"/>
          <a:stretch>
            <a:fillRect/>
          </a:stretch>
        </p:blipFill>
        <p:spPr>
          <a:xfrm>
            <a:off x="1219200" y="1371600"/>
            <a:ext cx="7620000" cy="5102883"/>
          </a:xfrm>
          <a:prstGeom prst="rect">
            <a:avLst/>
          </a:prstGeom>
        </p:spPr>
      </p:pic>
    </p:spTree>
    <p:extLst>
      <p:ext uri="{BB962C8B-B14F-4D97-AF65-F5344CB8AC3E}">
        <p14:creationId xmlns:p14="http://schemas.microsoft.com/office/powerpoint/2010/main" val="310645392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t>
            </a:r>
            <a:r>
              <a:rPr lang="en-US" dirty="0" err="1" smtClean="0"/>
              <a:t>deschise</a:t>
            </a:r>
            <a:endParaRPr lang="en-US" dirty="0"/>
          </a:p>
        </p:txBody>
      </p:sp>
      <p:sp>
        <p:nvSpPr>
          <p:cNvPr id="3" name="Content Placeholder 2"/>
          <p:cNvSpPr>
            <a:spLocks noGrp="1"/>
          </p:cNvSpPr>
          <p:nvPr>
            <p:ph idx="1"/>
          </p:nvPr>
        </p:nvSpPr>
        <p:spPr>
          <a:xfrm>
            <a:off x="457200" y="1676400"/>
            <a:ext cx="8229600" cy="1295400"/>
          </a:xfrm>
        </p:spPr>
        <p:txBody>
          <a:bodyPr/>
          <a:lstStyle/>
          <a:p>
            <a:pPr marL="0" indent="0">
              <a:buNone/>
            </a:pPr>
            <a:r>
              <a:rPr lang="ro-RO" dirty="0"/>
              <a:t>Datele deschise sunt date ce pot fi utilizate în mod </a:t>
            </a:r>
            <a:r>
              <a:rPr lang="ro-RO" b="1" dirty="0"/>
              <a:t>liber</a:t>
            </a:r>
            <a:r>
              <a:rPr lang="ro-RO" dirty="0"/>
              <a:t>, reutilizate și redistribuite de către </a:t>
            </a:r>
            <a:r>
              <a:rPr lang="ro-RO" b="1" dirty="0"/>
              <a:t>oricine</a:t>
            </a:r>
            <a:r>
              <a:rPr lang="ro-RO" dirty="0"/>
              <a:t> – supuse doar, cel mult, la necesitatea atribuirii în condiții identice. </a:t>
            </a:r>
          </a:p>
          <a:p>
            <a:endParaRPr lang="en-US" dirty="0"/>
          </a:p>
        </p:txBody>
      </p:sp>
      <p:pic>
        <p:nvPicPr>
          <p:cNvPr id="4" name="Picture 3"/>
          <p:cNvPicPr>
            <a:picLocks noChangeAspect="1"/>
          </p:cNvPicPr>
          <p:nvPr/>
        </p:nvPicPr>
        <p:blipFill>
          <a:blip r:embed="rId2"/>
          <a:stretch>
            <a:fillRect/>
          </a:stretch>
        </p:blipFill>
        <p:spPr>
          <a:xfrm>
            <a:off x="2819400" y="3581400"/>
            <a:ext cx="6096000" cy="1143000"/>
          </a:xfrm>
          <a:prstGeom prst="rect">
            <a:avLst/>
          </a:prstGeom>
        </p:spPr>
      </p:pic>
      <p:pic>
        <p:nvPicPr>
          <p:cNvPr id="5" name="Picture 4"/>
          <p:cNvPicPr>
            <a:picLocks noChangeAspect="1"/>
          </p:cNvPicPr>
          <p:nvPr/>
        </p:nvPicPr>
        <p:blipFill>
          <a:blip r:embed="rId3"/>
          <a:stretch>
            <a:fillRect/>
          </a:stretch>
        </p:blipFill>
        <p:spPr>
          <a:xfrm>
            <a:off x="24059" y="3276600"/>
            <a:ext cx="1820562" cy="1878227"/>
          </a:xfrm>
          <a:prstGeom prst="rect">
            <a:avLst/>
          </a:prstGeom>
        </p:spPr>
      </p:pic>
    </p:spTree>
    <p:extLst>
      <p:ext uri="{BB962C8B-B14F-4D97-AF65-F5344CB8AC3E}">
        <p14:creationId xmlns:p14="http://schemas.microsoft.com/office/powerpoint/2010/main" val="285007019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ro-RO" b="1" dirty="0"/>
              <a:t>Disponibilitate&amp;Accesibilitate</a:t>
            </a:r>
            <a:r>
              <a:rPr lang="ro-RO" dirty="0"/>
              <a:t> ~ datele trebuie sa fie disponibile ca un intreg, intr-un format prietenos la un cost marginal rezonabil </a:t>
            </a:r>
          </a:p>
          <a:p>
            <a:endParaRPr lang="en-US" dirty="0"/>
          </a:p>
          <a:p>
            <a:r>
              <a:rPr lang="ro-RO" b="1" dirty="0"/>
              <a:t>Reutilizarea&amp;Redistribuirea</a:t>
            </a:r>
            <a:r>
              <a:rPr lang="ro-RO" dirty="0"/>
              <a:t> ~ datele trebuie oferite sub o licenta care sa permita redistribuirea si reutilizarea, inclusiv agregarea lor cu alte seturi de date</a:t>
            </a:r>
          </a:p>
          <a:p>
            <a:endParaRPr lang="en-US" dirty="0"/>
          </a:p>
          <a:p>
            <a:r>
              <a:rPr lang="ro-RO" b="1" dirty="0"/>
              <a:t>Participare universală</a:t>
            </a:r>
            <a:r>
              <a:rPr lang="ro-RO" dirty="0"/>
              <a:t> ~ accesul la date nu trebuie conditionat de nici un factor (ex. firma privata, ONG, insitutie de invatamanat)</a:t>
            </a:r>
          </a:p>
          <a:p>
            <a:endParaRPr lang="en-US" dirty="0"/>
          </a:p>
        </p:txBody>
      </p:sp>
    </p:spTree>
    <p:extLst>
      <p:ext uri="{BB962C8B-B14F-4D97-AF65-F5344CB8AC3E}">
        <p14:creationId xmlns:p14="http://schemas.microsoft.com/office/powerpoint/2010/main" val="168906750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2971800" cy="381000"/>
          </a:xfrm>
        </p:spPr>
        <p:txBody>
          <a:bodyPr/>
          <a:lstStyle/>
          <a:p>
            <a:r>
              <a:rPr lang="en-US" dirty="0" err="1" smtClean="0"/>
              <a:t>Tipuri</a:t>
            </a:r>
            <a:r>
              <a:rPr lang="en-US" dirty="0" smtClean="0"/>
              <a:t> de date </a:t>
            </a:r>
            <a:endParaRPr lang="en-US" dirty="0"/>
          </a:p>
        </p:txBody>
      </p:sp>
      <p:sp>
        <p:nvSpPr>
          <p:cNvPr id="3" name="Content Placeholder 2"/>
          <p:cNvSpPr>
            <a:spLocks noGrp="1"/>
          </p:cNvSpPr>
          <p:nvPr>
            <p:ph idx="1"/>
          </p:nvPr>
        </p:nvSpPr>
        <p:spPr>
          <a:xfrm>
            <a:off x="457200" y="914400"/>
            <a:ext cx="8229600" cy="4953000"/>
          </a:xfrm>
        </p:spPr>
        <p:txBody>
          <a:bodyPr/>
          <a:lstStyle/>
          <a:p>
            <a:r>
              <a:rPr lang="ro-RO" dirty="0"/>
              <a:t>Publice – date produse sau colectate de către o </a:t>
            </a:r>
          </a:p>
          <a:p>
            <a:pPr marL="0" indent="0">
              <a:buNone/>
            </a:pPr>
            <a:r>
              <a:rPr lang="ro-RO" dirty="0"/>
              <a:t>agenție sau instituție </a:t>
            </a:r>
            <a:r>
              <a:rPr lang="ro-RO" dirty="0" smtClean="0"/>
              <a:t>publică </a:t>
            </a:r>
          </a:p>
          <a:p>
            <a:pPr marL="0" indent="0">
              <a:buNone/>
            </a:pPr>
            <a:r>
              <a:rPr lang="en-US" i="1" dirty="0" smtClean="0"/>
              <a:t>(</a:t>
            </a:r>
            <a:r>
              <a:rPr lang="en-US" i="1" dirty="0"/>
              <a:t>open government data) </a:t>
            </a:r>
            <a:endParaRPr lang="en-US" dirty="0"/>
          </a:p>
          <a:p>
            <a:r>
              <a:rPr lang="ro-RO" dirty="0"/>
              <a:t>Date produse/colectate de către companii private </a:t>
            </a:r>
          </a:p>
          <a:p>
            <a:pPr marL="0" indent="0">
              <a:buNone/>
            </a:pPr>
            <a:r>
              <a:rPr lang="en-US" i="1" dirty="0"/>
              <a:t>(</a:t>
            </a:r>
            <a:r>
              <a:rPr lang="en-US" i="1" dirty="0" err="1"/>
              <a:t>freemium</a:t>
            </a:r>
            <a:r>
              <a:rPr lang="en-US" i="1" dirty="0"/>
              <a:t> data)</a:t>
            </a:r>
            <a:endParaRPr lang="en-US" dirty="0"/>
          </a:p>
          <a:p>
            <a:r>
              <a:rPr lang="ro-RO" dirty="0"/>
              <a:t>Date produse de către comunitate  </a:t>
            </a:r>
          </a:p>
          <a:p>
            <a:pPr marL="0" indent="0">
              <a:buNone/>
            </a:pPr>
            <a:r>
              <a:rPr lang="en-US" i="1" dirty="0"/>
              <a:t>(community driven data)</a:t>
            </a:r>
            <a:endParaRPr lang="en-US" dirty="0"/>
          </a:p>
          <a:p>
            <a:r>
              <a:rPr lang="ro-RO" dirty="0"/>
              <a:t>Date științifice – datele produse în urma cercetărilor științifice </a:t>
            </a:r>
          </a:p>
          <a:p>
            <a:r>
              <a:rPr lang="en-US" i="1" dirty="0"/>
              <a:t>(scientific data)</a:t>
            </a:r>
            <a:endParaRPr lang="en-US" dirty="0"/>
          </a:p>
          <a:p>
            <a:endParaRPr lang="en-US" dirty="0"/>
          </a:p>
        </p:txBody>
      </p:sp>
    </p:spTree>
    <p:extLst>
      <p:ext uri="{BB962C8B-B14F-4D97-AF65-F5344CB8AC3E}">
        <p14:creationId xmlns:p14="http://schemas.microsoft.com/office/powerpoint/2010/main" val="1380783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_legislation.jpg"/>
          <p:cNvPicPr>
            <a:picLocks noChangeAspect="1"/>
          </p:cNvPicPr>
          <p:nvPr/>
        </p:nvPicPr>
        <p:blipFill rotWithShape="1">
          <a:blip r:embed="rId2">
            <a:extLst>
              <a:ext uri="{28A0092B-C50C-407E-A947-70E740481C1C}">
                <a14:useLocalDpi xmlns:a14="http://schemas.microsoft.com/office/drawing/2010/main" val="0"/>
              </a:ext>
            </a:extLst>
          </a:blip>
          <a:srcRect l="7781" t="9690" r="5188" b="14341"/>
          <a:stretch/>
        </p:blipFill>
        <p:spPr>
          <a:xfrm>
            <a:off x="838200" y="3266958"/>
            <a:ext cx="3271371" cy="2123141"/>
          </a:xfrm>
          <a:prstGeom prst="rect">
            <a:avLst/>
          </a:prstGeom>
        </p:spPr>
      </p:pic>
      <p:pic>
        <p:nvPicPr>
          <p:cNvPr id="5" name="Picture 4" descr="is_freedom_academic_sm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3200400"/>
            <a:ext cx="2209800" cy="2158579"/>
          </a:xfrm>
          <a:prstGeom prst="rect">
            <a:avLst/>
          </a:prstGeom>
        </p:spPr>
      </p:pic>
      <p:sp>
        <p:nvSpPr>
          <p:cNvPr id="2" name="Rectangle 1"/>
          <p:cNvSpPr/>
          <p:nvPr/>
        </p:nvSpPr>
        <p:spPr>
          <a:xfrm>
            <a:off x="76200" y="685800"/>
            <a:ext cx="9067800" cy="1938992"/>
          </a:xfrm>
          <a:prstGeom prst="rect">
            <a:avLst/>
          </a:prstGeom>
        </p:spPr>
        <p:txBody>
          <a:bodyPr wrap="square">
            <a:spAutoFit/>
          </a:bodyPr>
          <a:lstStyle/>
          <a:p>
            <a:pPr marL="0" indent="0">
              <a:buNone/>
            </a:pPr>
            <a:r>
              <a:rPr lang="en-US" sz="2400" dirty="0">
                <a:latin typeface="Book Antiqua"/>
                <a:cs typeface="Book Antiqua"/>
              </a:rPr>
              <a:t>Context</a:t>
            </a:r>
            <a:r>
              <a:rPr lang="en-US" sz="2400" dirty="0" smtClean="0">
                <a:latin typeface="Book Antiqua"/>
                <a:cs typeface="Book Antiqua"/>
              </a:rPr>
              <a:t>:</a:t>
            </a:r>
          </a:p>
          <a:p>
            <a:pPr marL="0" indent="0">
              <a:buNone/>
            </a:pPr>
            <a:endParaRPr lang="en-US" sz="2400" dirty="0">
              <a:latin typeface="Book Antiqua"/>
              <a:cs typeface="Book Antiqua"/>
            </a:endParaRPr>
          </a:p>
          <a:p>
            <a:pPr lvl="1"/>
            <a:r>
              <a:rPr lang="en-US" sz="2400" dirty="0" err="1">
                <a:latin typeface="Book Antiqua"/>
                <a:cs typeface="Book Antiqua"/>
              </a:rPr>
              <a:t>Cadru</a:t>
            </a:r>
            <a:r>
              <a:rPr lang="en-US" sz="2400" dirty="0">
                <a:latin typeface="Book Antiqua"/>
                <a:cs typeface="Book Antiqua"/>
              </a:rPr>
              <a:t> </a:t>
            </a:r>
            <a:r>
              <a:rPr lang="en-US" sz="2400" dirty="0" err="1">
                <a:latin typeface="Book Antiqua"/>
                <a:cs typeface="Book Antiqua"/>
              </a:rPr>
              <a:t>legislativ</a:t>
            </a:r>
            <a:endParaRPr lang="en-US" sz="2400" dirty="0">
              <a:latin typeface="Book Antiqua"/>
              <a:cs typeface="Book Antiqua"/>
            </a:endParaRPr>
          </a:p>
          <a:p>
            <a:pPr lvl="1"/>
            <a:r>
              <a:rPr lang="en-US" sz="2400" dirty="0">
                <a:latin typeface="Book Antiqua"/>
                <a:cs typeface="Book Antiqua"/>
              </a:rPr>
              <a:t>Momentum </a:t>
            </a:r>
            <a:r>
              <a:rPr lang="en-US" sz="2400" dirty="0" err="1">
                <a:latin typeface="Book Antiqua"/>
                <a:cs typeface="Book Antiqua"/>
              </a:rPr>
              <a:t>creat</a:t>
            </a:r>
            <a:r>
              <a:rPr lang="en-US" sz="2400" dirty="0">
                <a:latin typeface="Book Antiqua"/>
                <a:cs typeface="Book Antiqua"/>
              </a:rPr>
              <a:t> de </a:t>
            </a:r>
            <a:r>
              <a:rPr lang="en-US" sz="2400" dirty="0" err="1">
                <a:latin typeface="Book Antiqua"/>
                <a:cs typeface="Book Antiqua"/>
              </a:rPr>
              <a:t>inițiative</a:t>
            </a:r>
            <a:r>
              <a:rPr lang="en-US" sz="2400" dirty="0">
                <a:latin typeface="Book Antiqua"/>
                <a:cs typeface="Book Antiqua"/>
              </a:rPr>
              <a:t> de </a:t>
            </a:r>
            <a:r>
              <a:rPr lang="en-US" sz="2400" dirty="0" err="1">
                <a:latin typeface="Book Antiqua"/>
                <a:cs typeface="Book Antiqua"/>
              </a:rPr>
              <a:t>deschidere</a:t>
            </a:r>
            <a:r>
              <a:rPr lang="en-US" sz="2400" dirty="0">
                <a:latin typeface="Book Antiqua"/>
                <a:cs typeface="Book Antiqua"/>
              </a:rPr>
              <a:t> a </a:t>
            </a:r>
            <a:r>
              <a:rPr lang="en-US" sz="2400" dirty="0" err="1">
                <a:latin typeface="Book Antiqua"/>
                <a:cs typeface="Book Antiqua"/>
              </a:rPr>
              <a:t>datelor</a:t>
            </a:r>
            <a:r>
              <a:rPr lang="en-US" sz="2400" dirty="0">
                <a:latin typeface="Book Antiqua"/>
                <a:cs typeface="Book Antiqua"/>
              </a:rPr>
              <a:t> </a:t>
            </a:r>
            <a:r>
              <a:rPr lang="en-US" sz="2400" dirty="0" err="1" smtClean="0">
                <a:latin typeface="Book Antiqua"/>
                <a:cs typeface="Book Antiqua"/>
              </a:rPr>
              <a:t>publice</a:t>
            </a:r>
            <a:r>
              <a:rPr lang="en-US" sz="2400" dirty="0" smtClean="0">
                <a:latin typeface="Book Antiqua"/>
                <a:cs typeface="Book Antiqua"/>
              </a:rPr>
              <a:t> </a:t>
            </a:r>
            <a:r>
              <a:rPr lang="en-US" sz="2400" dirty="0" err="1" smtClean="0">
                <a:latin typeface="Book Antiqua"/>
                <a:cs typeface="Book Antiqua"/>
              </a:rPr>
              <a:t>în</a:t>
            </a:r>
            <a:r>
              <a:rPr lang="en-US" sz="2400" dirty="0" smtClean="0">
                <a:latin typeface="Book Antiqua"/>
                <a:cs typeface="Book Antiqua"/>
              </a:rPr>
              <a:t> </a:t>
            </a:r>
            <a:r>
              <a:rPr lang="en-US" sz="2400" dirty="0" err="1">
                <a:latin typeface="Book Antiqua"/>
                <a:cs typeface="Book Antiqua"/>
              </a:rPr>
              <a:t>întreaga</a:t>
            </a:r>
            <a:r>
              <a:rPr lang="en-US" sz="2400" dirty="0">
                <a:latin typeface="Book Antiqua"/>
                <a:cs typeface="Book Antiqua"/>
              </a:rPr>
              <a:t> </a:t>
            </a:r>
            <a:r>
              <a:rPr lang="en-US" sz="2400" dirty="0" err="1">
                <a:latin typeface="Book Antiqua"/>
                <a:cs typeface="Book Antiqua"/>
              </a:rPr>
              <a:t>lume</a:t>
            </a:r>
            <a:endParaRPr lang="en-US" sz="2400" dirty="0">
              <a:latin typeface="Book Antiqua"/>
              <a:cs typeface="Book Antiqua"/>
            </a:endParaRPr>
          </a:p>
        </p:txBody>
      </p:sp>
    </p:spTree>
    <p:extLst>
      <p:ext uri="{BB962C8B-B14F-4D97-AF65-F5344CB8AC3E}">
        <p14:creationId xmlns:p14="http://schemas.microsoft.com/office/powerpoint/2010/main" val="24399290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067800" cy="381000"/>
          </a:xfrm>
        </p:spPr>
        <p:txBody>
          <a:bodyPr/>
          <a:lstStyle/>
          <a:p>
            <a:r>
              <a:rPr lang="en-US" dirty="0"/>
              <a:t>Context </a:t>
            </a:r>
            <a:r>
              <a:rPr lang="en-US" dirty="0" err="1"/>
              <a:t>legislativ</a:t>
            </a:r>
            <a:r>
              <a:rPr lang="en-US" dirty="0" smtClean="0"/>
              <a:t>: </a:t>
            </a:r>
            <a:r>
              <a:rPr lang="en-US" dirty="0" err="1" smtClean="0"/>
              <a:t>cadru</a:t>
            </a:r>
            <a:r>
              <a:rPr lang="en-US" dirty="0" smtClean="0"/>
              <a:t> </a:t>
            </a:r>
            <a:r>
              <a:rPr lang="en-US" dirty="0" err="1" smtClean="0"/>
              <a:t>european</a:t>
            </a:r>
            <a:endParaRPr lang="en-US" dirty="0"/>
          </a:p>
        </p:txBody>
      </p:sp>
      <p:sp>
        <p:nvSpPr>
          <p:cNvPr id="4" name="Rectangle 3"/>
          <p:cNvSpPr/>
          <p:nvPr/>
        </p:nvSpPr>
        <p:spPr>
          <a:xfrm>
            <a:off x="228600" y="1371600"/>
            <a:ext cx="6781800" cy="3057247"/>
          </a:xfrm>
          <a:prstGeom prst="rect">
            <a:avLst/>
          </a:prstGeom>
        </p:spPr>
        <p:txBody>
          <a:bodyPr wrap="square">
            <a:spAutoFit/>
          </a:bodyPr>
          <a:lstStyle/>
          <a:p>
            <a:pPr eaLnBrk="1" hangingPunct="1">
              <a:lnSpc>
                <a:spcPct val="80000"/>
              </a:lnSpc>
              <a:defRPr/>
            </a:pPr>
            <a:endParaRPr lang="ro-RO" sz="2000" b="1" u="sng" dirty="0" smtClean="0">
              <a:latin typeface="Book Antiqua"/>
              <a:cs typeface="Book Antiqua"/>
            </a:endParaRPr>
          </a:p>
          <a:p>
            <a:pPr eaLnBrk="1" hangingPunct="1">
              <a:lnSpc>
                <a:spcPct val="80000"/>
              </a:lnSpc>
              <a:defRPr/>
            </a:pPr>
            <a:endParaRPr lang="ro-RO" sz="2000" b="1" u="sng" dirty="0">
              <a:latin typeface="Book Antiqua"/>
              <a:cs typeface="Book Antiqua"/>
            </a:endParaRPr>
          </a:p>
          <a:p>
            <a:pPr lvl="1" eaLnBrk="1" hangingPunct="1">
              <a:lnSpc>
                <a:spcPct val="80000"/>
              </a:lnSpc>
              <a:defRPr/>
            </a:pPr>
            <a:r>
              <a:rPr lang="ro-RO" sz="2000" dirty="0" smtClean="0">
                <a:latin typeface="Book Antiqua"/>
                <a:cs typeface="Book Antiqua"/>
              </a:rPr>
              <a:t>Directiva </a:t>
            </a:r>
            <a:r>
              <a:rPr lang="en-US" sz="2000" dirty="0">
                <a:latin typeface="Book Antiqua"/>
                <a:cs typeface="Book Antiqua"/>
              </a:rPr>
              <a:t>2003/98/EC </a:t>
            </a:r>
            <a:r>
              <a:rPr lang="ro-RO" sz="2000" dirty="0">
                <a:latin typeface="Book Antiqua"/>
                <a:cs typeface="Book Antiqua"/>
              </a:rPr>
              <a:t>- Public Sector Information Re-use (PSI) </a:t>
            </a:r>
            <a:endParaRPr lang="ro-RO" sz="2000" dirty="0" smtClean="0">
              <a:latin typeface="Book Antiqua"/>
              <a:cs typeface="Book Antiqua"/>
            </a:endParaRPr>
          </a:p>
          <a:p>
            <a:pPr lvl="1" eaLnBrk="1" hangingPunct="1">
              <a:lnSpc>
                <a:spcPct val="80000"/>
              </a:lnSpc>
              <a:defRPr/>
            </a:pPr>
            <a:endParaRPr lang="ro-RO" sz="2000" dirty="0" smtClean="0">
              <a:latin typeface="Book Antiqua"/>
              <a:cs typeface="Book Antiqua"/>
            </a:endParaRPr>
          </a:p>
          <a:p>
            <a:pPr lvl="1" eaLnBrk="1" hangingPunct="1">
              <a:lnSpc>
                <a:spcPct val="80000"/>
              </a:lnSpc>
              <a:defRPr/>
            </a:pPr>
            <a:r>
              <a:rPr lang="en-US" sz="2000" b="1" dirty="0">
                <a:latin typeface="Book Antiqua"/>
                <a:cs typeface="Book Antiqua"/>
              </a:rPr>
              <a:t>Directive 2013/37/EU </a:t>
            </a:r>
            <a:r>
              <a:rPr lang="en-US" sz="2000" b="1" dirty="0" smtClean="0">
                <a:latin typeface="Book Antiqua"/>
                <a:cs typeface="Book Antiqua"/>
              </a:rPr>
              <a:t>– </a:t>
            </a:r>
            <a:r>
              <a:rPr lang="x-none" sz="2000" b="1" dirty="0" smtClean="0">
                <a:latin typeface="Book Antiqua"/>
                <a:cs typeface="Book Antiqua"/>
              </a:rPr>
              <a:t>PSI revizuită (netranspusă încă în legislația românească)</a:t>
            </a:r>
          </a:p>
          <a:p>
            <a:pPr lvl="1" eaLnBrk="1" hangingPunct="1">
              <a:lnSpc>
                <a:spcPct val="80000"/>
              </a:lnSpc>
              <a:defRPr/>
            </a:pPr>
            <a:endParaRPr lang="ro-RO" sz="2000" b="1" dirty="0">
              <a:latin typeface="Book Antiqua"/>
              <a:cs typeface="Book Antiqua"/>
            </a:endParaRPr>
          </a:p>
          <a:p>
            <a:pPr lvl="1" eaLnBrk="1" hangingPunct="1">
              <a:lnSpc>
                <a:spcPct val="80000"/>
              </a:lnSpc>
              <a:defRPr/>
            </a:pPr>
            <a:r>
              <a:rPr lang="ro-RO" sz="2000" dirty="0">
                <a:latin typeface="Book Antiqua"/>
                <a:cs typeface="Book Antiqua"/>
              </a:rPr>
              <a:t>Directiva 2007/2/</a:t>
            </a:r>
            <a:r>
              <a:rPr lang="ro-RO" sz="2000" dirty="0" smtClean="0">
                <a:latin typeface="Book Antiqua"/>
                <a:cs typeface="Book Antiqua"/>
              </a:rPr>
              <a:t>CE </a:t>
            </a:r>
            <a:r>
              <a:rPr lang="en-US" sz="2000" dirty="0" smtClean="0">
                <a:latin typeface="Book Antiqua"/>
                <a:cs typeface="Book Antiqua"/>
              </a:rPr>
              <a:t>–</a:t>
            </a:r>
            <a:r>
              <a:rPr lang="ro-RO" sz="2000" dirty="0" smtClean="0">
                <a:latin typeface="Book Antiqua"/>
                <a:cs typeface="Book Antiqua"/>
              </a:rPr>
              <a:t> </a:t>
            </a:r>
            <a:r>
              <a:rPr lang="en-US" sz="2000" dirty="0">
                <a:latin typeface="Book Antiqua"/>
                <a:cs typeface="Book Antiqua"/>
              </a:rPr>
              <a:t>Infrastructure for Spatial Information in the European Community </a:t>
            </a:r>
            <a:r>
              <a:rPr lang="ro-RO" sz="2000" dirty="0">
                <a:latin typeface="Book Antiqua"/>
                <a:cs typeface="Book Antiqua"/>
              </a:rPr>
              <a:t>(INSPIRE</a:t>
            </a:r>
            <a:r>
              <a:rPr lang="ro-RO" sz="2000" dirty="0" smtClean="0">
                <a:latin typeface="Book Antiqua"/>
                <a:cs typeface="Book Antiqua"/>
              </a:rPr>
              <a:t>)</a:t>
            </a:r>
          </a:p>
          <a:p>
            <a:pPr lvl="1" eaLnBrk="1" hangingPunct="1">
              <a:lnSpc>
                <a:spcPct val="80000"/>
              </a:lnSpc>
              <a:defRPr/>
            </a:pPr>
            <a:endParaRPr lang="ro-RO" sz="2000" dirty="0" smtClean="0">
              <a:latin typeface="Book Antiqua"/>
              <a:cs typeface="Book Antiqua"/>
            </a:endParaRPr>
          </a:p>
          <a:p>
            <a:pPr lvl="1" eaLnBrk="1" hangingPunct="1">
              <a:lnSpc>
                <a:spcPct val="80000"/>
              </a:lnSpc>
              <a:defRPr/>
            </a:pPr>
            <a:endParaRPr lang="ro-RO" sz="2000" dirty="0">
              <a:latin typeface="Book Antiqua"/>
              <a:cs typeface="Book Antiqua"/>
            </a:endParaRPr>
          </a:p>
        </p:txBody>
      </p:sp>
      <p:pic>
        <p:nvPicPr>
          <p:cNvPr id="5" name="Picture 4" descr="eu.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122" y="1828800"/>
            <a:ext cx="2061021" cy="1790905"/>
          </a:xfrm>
          <a:prstGeom prst="rect">
            <a:avLst/>
          </a:prstGeom>
        </p:spPr>
      </p:pic>
    </p:spTree>
    <p:extLst>
      <p:ext uri="{BB962C8B-B14F-4D97-AF65-F5344CB8AC3E}">
        <p14:creationId xmlns:p14="http://schemas.microsoft.com/office/powerpoint/2010/main" val="310606795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304800"/>
            <a:ext cx="9067800" cy="381000"/>
          </a:xfrm>
        </p:spPr>
        <p:txBody>
          <a:bodyPr/>
          <a:lstStyle/>
          <a:p>
            <a:r>
              <a:rPr lang="en-US" dirty="0"/>
              <a:t>Context </a:t>
            </a:r>
            <a:r>
              <a:rPr lang="en-US" dirty="0" err="1"/>
              <a:t>legislativ</a:t>
            </a:r>
            <a:r>
              <a:rPr lang="en-US" dirty="0" smtClean="0"/>
              <a:t>: </a:t>
            </a:r>
            <a:r>
              <a:rPr lang="en-US" dirty="0" err="1"/>
              <a:t>legislația</a:t>
            </a:r>
            <a:r>
              <a:rPr lang="en-US" dirty="0"/>
              <a:t> </a:t>
            </a:r>
            <a:r>
              <a:rPr lang="en-US" dirty="0" err="1"/>
              <a:t>românească</a:t>
            </a:r>
            <a:r>
              <a:rPr lang="en-US" dirty="0"/>
              <a:t/>
            </a:r>
            <a:br>
              <a:rPr lang="en-US" dirty="0"/>
            </a:br>
            <a:endParaRPr lang="en-US" dirty="0"/>
          </a:p>
        </p:txBody>
      </p:sp>
      <p:sp>
        <p:nvSpPr>
          <p:cNvPr id="5" name="Rectangle 4"/>
          <p:cNvSpPr/>
          <p:nvPr/>
        </p:nvSpPr>
        <p:spPr>
          <a:xfrm>
            <a:off x="381000" y="1676400"/>
            <a:ext cx="6781800" cy="2564804"/>
          </a:xfrm>
          <a:prstGeom prst="rect">
            <a:avLst/>
          </a:prstGeom>
        </p:spPr>
        <p:txBody>
          <a:bodyPr wrap="square">
            <a:spAutoFit/>
          </a:bodyPr>
          <a:lstStyle/>
          <a:p>
            <a:pPr lvl="1" eaLnBrk="1" hangingPunct="1">
              <a:lnSpc>
                <a:spcPct val="80000"/>
              </a:lnSpc>
              <a:defRPr/>
            </a:pPr>
            <a:endParaRPr lang="ro-RO" altLang="zh-CN" sz="2000" dirty="0" smtClean="0">
              <a:latin typeface="Book Antiqua"/>
              <a:cs typeface="Book Antiqua"/>
            </a:endParaRPr>
          </a:p>
          <a:p>
            <a:pPr lvl="1" eaLnBrk="1" hangingPunct="1">
              <a:lnSpc>
                <a:spcPct val="80000"/>
              </a:lnSpc>
              <a:defRPr/>
            </a:pPr>
            <a:r>
              <a:rPr lang="ro-RO" sz="2000" dirty="0" smtClean="0">
                <a:latin typeface="Book Antiqua"/>
                <a:cs typeface="Book Antiqua"/>
              </a:rPr>
              <a:t>Legea </a:t>
            </a:r>
            <a:r>
              <a:rPr lang="ro-RO" sz="2000" dirty="0">
                <a:latin typeface="Book Antiqua"/>
                <a:cs typeface="Book Antiqua"/>
              </a:rPr>
              <a:t>544/2001 (Dreptul la </a:t>
            </a:r>
            <a:r>
              <a:rPr lang="ro-RO" sz="2000" dirty="0" smtClean="0">
                <a:latin typeface="Book Antiqua"/>
                <a:cs typeface="Book Antiqua"/>
              </a:rPr>
              <a:t>informare )</a:t>
            </a:r>
          </a:p>
          <a:p>
            <a:pPr lvl="1" eaLnBrk="1" hangingPunct="1">
              <a:lnSpc>
                <a:spcPct val="80000"/>
              </a:lnSpc>
              <a:defRPr/>
            </a:pPr>
            <a:endParaRPr lang="ro-RO" sz="2000" dirty="0">
              <a:latin typeface="Book Antiqua"/>
              <a:cs typeface="Book Antiqua"/>
            </a:endParaRPr>
          </a:p>
          <a:p>
            <a:pPr lvl="1" eaLnBrk="1" hangingPunct="1">
              <a:lnSpc>
                <a:spcPct val="80000"/>
              </a:lnSpc>
              <a:defRPr/>
            </a:pPr>
            <a:r>
              <a:rPr lang="ro-RO" sz="2000" dirty="0">
                <a:latin typeface="Book Antiqua"/>
                <a:cs typeface="Book Antiqua"/>
              </a:rPr>
              <a:t>Legea 109/2007 (Dreptul de reutilizare a </a:t>
            </a:r>
            <a:r>
              <a:rPr lang="ro-RO" sz="2000" dirty="0" smtClean="0">
                <a:latin typeface="Book Antiqua"/>
                <a:cs typeface="Book Antiqua"/>
              </a:rPr>
              <a:t>informației - transpunerea Directivei PSI)</a:t>
            </a:r>
          </a:p>
          <a:p>
            <a:pPr lvl="1" eaLnBrk="1" hangingPunct="1">
              <a:lnSpc>
                <a:spcPct val="80000"/>
              </a:lnSpc>
              <a:defRPr/>
            </a:pPr>
            <a:endParaRPr lang="ro-RO" sz="2000" dirty="0">
              <a:latin typeface="Book Antiqua"/>
              <a:cs typeface="Book Antiqua"/>
            </a:endParaRPr>
          </a:p>
          <a:p>
            <a:pPr lvl="1" eaLnBrk="1" hangingPunct="1">
              <a:lnSpc>
                <a:spcPct val="80000"/>
              </a:lnSpc>
              <a:defRPr/>
            </a:pPr>
            <a:r>
              <a:rPr lang="en-US" sz="2000" dirty="0" err="1">
                <a:latin typeface="Book Antiqua"/>
                <a:cs typeface="Book Antiqua"/>
              </a:rPr>
              <a:t>Ordonan</a:t>
            </a:r>
            <a:r>
              <a:rPr lang="ro-RO" sz="2000" dirty="0">
                <a:latin typeface="Book Antiqua"/>
                <a:cs typeface="Book Antiqua"/>
              </a:rPr>
              <a:t>ț</a:t>
            </a:r>
            <a:r>
              <a:rPr lang="en-US" sz="2000" dirty="0">
                <a:latin typeface="Book Antiqua"/>
                <a:cs typeface="Book Antiqua"/>
              </a:rPr>
              <a:t>a nr. 4 din 2010</a:t>
            </a:r>
            <a:r>
              <a:rPr lang="ro-RO" sz="2000" dirty="0">
                <a:latin typeface="Book Antiqua"/>
                <a:cs typeface="Book Antiqua"/>
              </a:rPr>
              <a:t> (Infrastructura Națională pentru Informații Spațiale</a:t>
            </a:r>
            <a:r>
              <a:rPr lang="ro-RO" sz="2000" dirty="0" smtClean="0">
                <a:latin typeface="Book Antiqua"/>
                <a:cs typeface="Book Antiqua"/>
              </a:rPr>
              <a:t>)</a:t>
            </a:r>
          </a:p>
          <a:p>
            <a:pPr lvl="1" eaLnBrk="1" hangingPunct="1">
              <a:lnSpc>
                <a:spcPct val="80000"/>
              </a:lnSpc>
              <a:defRPr/>
            </a:pPr>
            <a:endParaRPr lang="ro-RO" sz="2000" dirty="0">
              <a:latin typeface="Book Antiqua"/>
              <a:cs typeface="Book Antiqua"/>
            </a:endParaRPr>
          </a:p>
          <a:p>
            <a:pPr lvl="1" eaLnBrk="1" hangingPunct="1">
              <a:lnSpc>
                <a:spcPct val="80000"/>
              </a:lnSpc>
              <a:defRPr/>
            </a:pPr>
            <a:endParaRPr lang="ro-RO" sz="2000" dirty="0">
              <a:latin typeface="Book Antiqua"/>
              <a:cs typeface="Book Antiqua"/>
            </a:endParaRPr>
          </a:p>
        </p:txBody>
      </p:sp>
      <p:pic>
        <p:nvPicPr>
          <p:cNvPr id="6" name="Picture 5" descr="Screenshot 2014-04-01 23.44.0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200" y="1447800"/>
            <a:ext cx="2074577" cy="2547265"/>
          </a:xfrm>
          <a:prstGeom prst="rect">
            <a:avLst/>
          </a:prstGeom>
        </p:spPr>
      </p:pic>
    </p:spTree>
    <p:extLst>
      <p:ext uri="{BB962C8B-B14F-4D97-AF65-F5344CB8AC3E}">
        <p14:creationId xmlns:p14="http://schemas.microsoft.com/office/powerpoint/2010/main" val="423225027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2895600" cy="381000"/>
          </a:xfrm>
        </p:spPr>
        <p:txBody>
          <a:bodyPr/>
          <a:lstStyle/>
          <a:p>
            <a:r>
              <a:rPr lang="en-US" dirty="0" smtClean="0"/>
              <a:t>Context </a:t>
            </a:r>
            <a:r>
              <a:rPr lang="en-US" dirty="0" err="1" smtClean="0"/>
              <a:t>legislativ</a:t>
            </a:r>
            <a:endParaRPr lang="en-US" dirty="0"/>
          </a:p>
        </p:txBody>
      </p:sp>
      <p:pic>
        <p:nvPicPr>
          <p:cNvPr id="4" name="Picture 3" descr="OGP-logo-smal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1600200"/>
            <a:ext cx="1676400" cy="1676400"/>
          </a:xfrm>
          <a:prstGeom prst="rect">
            <a:avLst/>
          </a:prstGeom>
        </p:spPr>
      </p:pic>
      <p:sp>
        <p:nvSpPr>
          <p:cNvPr id="7" name="Rectangle 6"/>
          <p:cNvSpPr/>
          <p:nvPr/>
        </p:nvSpPr>
        <p:spPr>
          <a:xfrm>
            <a:off x="26997" y="914400"/>
            <a:ext cx="7391400" cy="569900"/>
          </a:xfrm>
          <a:prstGeom prst="rect">
            <a:avLst/>
          </a:prstGeom>
        </p:spPr>
        <p:txBody>
          <a:bodyPr wrap="square">
            <a:spAutoFit/>
          </a:bodyPr>
          <a:lstStyle/>
          <a:p>
            <a:pPr eaLnBrk="1" hangingPunct="1">
              <a:lnSpc>
                <a:spcPct val="80000"/>
              </a:lnSpc>
              <a:defRPr/>
            </a:pPr>
            <a:r>
              <a:rPr lang="ro-RO" sz="1900" b="1" dirty="0" smtClean="0">
                <a:latin typeface="Book Antiqua"/>
                <a:cs typeface="Book Antiqua"/>
              </a:rPr>
              <a:t>Parteneriatul </a:t>
            </a:r>
            <a:r>
              <a:rPr lang="ro-RO" sz="1900" b="1" dirty="0">
                <a:latin typeface="Book Antiqua"/>
                <a:cs typeface="Book Antiqua"/>
              </a:rPr>
              <a:t>pentru o Guvernare </a:t>
            </a:r>
            <a:r>
              <a:rPr lang="ro-RO" sz="1900" b="1" dirty="0" smtClean="0">
                <a:latin typeface="Book Antiqua"/>
                <a:cs typeface="Book Antiqua"/>
              </a:rPr>
              <a:t>Deschisă</a:t>
            </a:r>
            <a:endParaRPr lang="ro-RO" sz="1900" b="1" dirty="0">
              <a:latin typeface="Book Antiqua"/>
              <a:cs typeface="Book Antiqua"/>
            </a:endParaRPr>
          </a:p>
          <a:p>
            <a:pPr eaLnBrk="1" hangingPunct="1">
              <a:lnSpc>
                <a:spcPct val="80000"/>
              </a:lnSpc>
              <a:defRPr/>
            </a:pPr>
            <a:r>
              <a:rPr lang="ro-RO" sz="1900" dirty="0" smtClean="0">
                <a:latin typeface="Book Antiqua"/>
                <a:cs typeface="Book Antiqua"/>
              </a:rPr>
              <a:t>Acord semnat de către România în 2011. </a:t>
            </a:r>
            <a:endParaRPr lang="ro-RO" sz="1900" dirty="0">
              <a:latin typeface="Book Antiqua"/>
              <a:cs typeface="Book Antiqua"/>
            </a:endParaRPr>
          </a:p>
        </p:txBody>
      </p:sp>
      <p:pic>
        <p:nvPicPr>
          <p:cNvPr id="9" name="Picture 8" descr="Screenshot 2014-04-01 23.09.4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600200"/>
            <a:ext cx="6248400" cy="4194936"/>
          </a:xfrm>
          <a:prstGeom prst="rect">
            <a:avLst/>
          </a:prstGeom>
        </p:spPr>
      </p:pic>
    </p:spTree>
    <p:extLst>
      <p:ext uri="{BB962C8B-B14F-4D97-AF65-F5344CB8AC3E}">
        <p14:creationId xmlns:p14="http://schemas.microsoft.com/office/powerpoint/2010/main" val="108292475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99" y="381000"/>
            <a:ext cx="1981200" cy="411162"/>
          </a:xfrm>
        </p:spPr>
        <p:txBody>
          <a:bodyPr/>
          <a:lstStyle/>
          <a:p>
            <a:r>
              <a:rPr lang="en-US" dirty="0" err="1" smtClean="0"/>
              <a:t>Rezultate</a:t>
            </a:r>
            <a:endParaRPr lang="en-US" dirty="0"/>
          </a:p>
        </p:txBody>
      </p:sp>
      <p:sp>
        <p:nvSpPr>
          <p:cNvPr id="3" name="Content Placeholder 2"/>
          <p:cNvSpPr>
            <a:spLocks noGrp="1"/>
          </p:cNvSpPr>
          <p:nvPr>
            <p:ph idx="1"/>
          </p:nvPr>
        </p:nvSpPr>
        <p:spPr>
          <a:xfrm>
            <a:off x="381000" y="838200"/>
            <a:ext cx="8229600" cy="457200"/>
          </a:xfrm>
        </p:spPr>
        <p:txBody>
          <a:bodyPr/>
          <a:lstStyle/>
          <a:p>
            <a:pPr marL="0" indent="0">
              <a:buNone/>
            </a:pPr>
            <a:r>
              <a:rPr lang="en-US" dirty="0" err="1" smtClean="0"/>
              <a:t>portale</a:t>
            </a:r>
            <a:r>
              <a:rPr lang="en-US" dirty="0" smtClean="0"/>
              <a:t> de date </a:t>
            </a:r>
            <a:r>
              <a:rPr lang="en-US" dirty="0" err="1" smtClean="0"/>
              <a:t>publice</a:t>
            </a:r>
            <a:r>
              <a:rPr lang="en-US" dirty="0" smtClean="0"/>
              <a:t> </a:t>
            </a:r>
            <a:r>
              <a:rPr lang="en-US" dirty="0" err="1" smtClean="0"/>
              <a:t>deschise</a:t>
            </a:r>
            <a:r>
              <a:rPr lang="en-US" dirty="0" smtClean="0"/>
              <a:t> </a:t>
            </a:r>
            <a:r>
              <a:rPr lang="en-US" i="1" dirty="0" err="1" smtClean="0"/>
              <a:t>data.gov.xyz</a:t>
            </a:r>
            <a:r>
              <a:rPr lang="en-US" i="1" dirty="0" smtClean="0"/>
              <a:t> </a:t>
            </a:r>
            <a:endParaRPr lang="en-US" dirty="0"/>
          </a:p>
        </p:txBody>
      </p:sp>
      <p:pic>
        <p:nvPicPr>
          <p:cNvPr id="4" name="Picture 3" descr="Screenshot 2014-07-11 14.01.4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295400"/>
            <a:ext cx="7010400" cy="4604726"/>
          </a:xfrm>
          <a:prstGeom prst="rect">
            <a:avLst/>
          </a:prstGeom>
        </p:spPr>
      </p:pic>
    </p:spTree>
    <p:extLst>
      <p:ext uri="{BB962C8B-B14F-4D97-AF65-F5344CB8AC3E}">
        <p14:creationId xmlns:p14="http://schemas.microsoft.com/office/powerpoint/2010/main" val="1763867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4-11-22 09.34.0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838200"/>
            <a:ext cx="7315200" cy="5028741"/>
          </a:xfrm>
          <a:prstGeom prst="rect">
            <a:avLst/>
          </a:prstGeom>
        </p:spPr>
      </p:pic>
      <p:sp>
        <p:nvSpPr>
          <p:cNvPr id="5" name="TextBox 4"/>
          <p:cNvSpPr txBox="1"/>
          <p:nvPr/>
        </p:nvSpPr>
        <p:spPr>
          <a:xfrm>
            <a:off x="28778" y="381000"/>
            <a:ext cx="1752600" cy="446276"/>
          </a:xfrm>
          <a:prstGeom prst="rect">
            <a:avLst/>
          </a:prstGeom>
          <a:noFill/>
        </p:spPr>
        <p:txBody>
          <a:bodyPr wrap="square" rtlCol="0">
            <a:spAutoFit/>
          </a:bodyPr>
          <a:lstStyle/>
          <a:p>
            <a:r>
              <a:rPr lang="en-US" sz="2300" dirty="0" err="1" smtClean="0">
                <a:latin typeface="Book Antiqua"/>
                <a:cs typeface="Book Antiqua"/>
              </a:rPr>
              <a:t>data.gov.ro</a:t>
            </a:r>
            <a:endParaRPr lang="en-US" sz="2300" dirty="0">
              <a:latin typeface="Book Antiqua"/>
              <a:cs typeface="Book Antiqua"/>
            </a:endParaRPr>
          </a:p>
        </p:txBody>
      </p:sp>
    </p:spTree>
    <p:extLst>
      <p:ext uri="{BB962C8B-B14F-4D97-AF65-F5344CB8AC3E}">
        <p14:creationId xmlns:p14="http://schemas.microsoft.com/office/powerpoint/2010/main" val="1645498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1524000" cy="381000"/>
          </a:xfrm>
        </p:spPr>
        <p:txBody>
          <a:bodyPr/>
          <a:lstStyle/>
          <a:p>
            <a:r>
              <a:rPr lang="en-US" dirty="0" err="1" smtClean="0"/>
              <a:t>Ajutoare</a:t>
            </a:r>
            <a:endParaRPr lang="en-US" dirty="0"/>
          </a:p>
        </p:txBody>
      </p:sp>
      <p:sp>
        <p:nvSpPr>
          <p:cNvPr id="3" name="Content Placeholder 2"/>
          <p:cNvSpPr>
            <a:spLocks noGrp="1"/>
          </p:cNvSpPr>
          <p:nvPr>
            <p:ph idx="1"/>
          </p:nvPr>
        </p:nvSpPr>
        <p:spPr>
          <a:xfrm>
            <a:off x="381000" y="838200"/>
            <a:ext cx="8229600" cy="1295400"/>
          </a:xfrm>
        </p:spPr>
        <p:txBody>
          <a:bodyPr/>
          <a:lstStyle/>
          <a:p>
            <a:pPr marL="0" indent="0">
              <a:buNone/>
            </a:pPr>
            <a:r>
              <a:rPr lang="en-US" sz="2000" dirty="0" err="1" smtClean="0"/>
              <a:t>Organizații</a:t>
            </a:r>
            <a:r>
              <a:rPr lang="en-US" sz="2000" dirty="0" smtClean="0"/>
              <a:t> non-profit, </a:t>
            </a:r>
            <a:r>
              <a:rPr lang="en-US" sz="2000" dirty="0" err="1" smtClean="0"/>
              <a:t>asociații</a:t>
            </a:r>
            <a:r>
              <a:rPr lang="en-US" sz="2000" dirty="0" smtClean="0"/>
              <a:t>, </a:t>
            </a:r>
            <a:r>
              <a:rPr lang="en-US" sz="2000" dirty="0" err="1" smtClean="0"/>
              <a:t>instituții</a:t>
            </a:r>
            <a:r>
              <a:rPr lang="en-US" sz="2000" dirty="0" smtClean="0"/>
              <a:t>, </a:t>
            </a:r>
            <a:r>
              <a:rPr lang="en-US" sz="2000" dirty="0" err="1" smtClean="0"/>
              <a:t>agenții</a:t>
            </a:r>
            <a:r>
              <a:rPr lang="en-US" sz="2000" dirty="0" smtClean="0"/>
              <a:t>, </a:t>
            </a:r>
            <a:r>
              <a:rPr lang="en-US" sz="2000" dirty="0" err="1" smtClean="0"/>
              <a:t>fundații</a:t>
            </a:r>
            <a:r>
              <a:rPr lang="en-US" sz="2000" dirty="0" smtClean="0"/>
              <a:t> la </a:t>
            </a:r>
            <a:r>
              <a:rPr lang="en-US" sz="2000" dirty="0" err="1" smtClean="0"/>
              <a:t>nivel</a:t>
            </a:r>
            <a:r>
              <a:rPr lang="en-US" sz="2000" dirty="0" smtClean="0"/>
              <a:t> </a:t>
            </a:r>
            <a:r>
              <a:rPr lang="en-US" sz="2000" dirty="0" err="1" smtClean="0"/>
              <a:t>național</a:t>
            </a:r>
            <a:r>
              <a:rPr lang="en-US" sz="2000" dirty="0" smtClean="0"/>
              <a:t>, regional, </a:t>
            </a:r>
            <a:r>
              <a:rPr lang="en-US" sz="2000" dirty="0" err="1" smtClean="0"/>
              <a:t>internațional</a:t>
            </a:r>
            <a:r>
              <a:rPr lang="en-US" sz="2000" dirty="0" smtClean="0"/>
              <a:t> care:</a:t>
            </a:r>
          </a:p>
          <a:p>
            <a:pPr marL="0" indent="0">
              <a:buNone/>
            </a:pPr>
            <a:r>
              <a:rPr lang="en-US" sz="2000" dirty="0" err="1" smtClean="0"/>
              <a:t>promovează</a:t>
            </a:r>
            <a:r>
              <a:rPr lang="en-US" sz="2000" dirty="0" smtClean="0"/>
              <a:t>, </a:t>
            </a:r>
            <a:r>
              <a:rPr lang="en-US" sz="2000" dirty="0" err="1" smtClean="0"/>
              <a:t>susține</a:t>
            </a:r>
            <a:r>
              <a:rPr lang="en-US" sz="2000" dirty="0" smtClean="0"/>
              <a:t>, </a:t>
            </a:r>
            <a:r>
              <a:rPr lang="en-US" sz="2000" dirty="0" err="1" smtClean="0"/>
              <a:t>realizează</a:t>
            </a:r>
            <a:r>
              <a:rPr lang="en-US" sz="2000" dirty="0" smtClean="0"/>
              <a:t> </a:t>
            </a:r>
            <a:r>
              <a:rPr lang="en-US" sz="2000" dirty="0" err="1" smtClean="0"/>
              <a:t>studii</a:t>
            </a:r>
            <a:r>
              <a:rPr lang="en-US" sz="2000" dirty="0" smtClean="0"/>
              <a:t> </a:t>
            </a:r>
            <a:r>
              <a:rPr lang="en-US" sz="2000" dirty="0" err="1" smtClean="0"/>
              <a:t>economice</a:t>
            </a:r>
            <a:r>
              <a:rPr lang="en-US" sz="2000" dirty="0" smtClean="0"/>
              <a:t> </a:t>
            </a:r>
            <a:r>
              <a:rPr lang="en-US" sz="2000" dirty="0" err="1" smtClean="0"/>
              <a:t>relevante</a:t>
            </a:r>
            <a:r>
              <a:rPr lang="en-US" sz="2000" dirty="0" smtClean="0"/>
              <a:t> </a:t>
            </a:r>
            <a:r>
              <a:rPr lang="en-US" sz="2000" dirty="0" err="1" smtClean="0"/>
              <a:t>analizei</a:t>
            </a:r>
            <a:r>
              <a:rPr lang="en-US" sz="2000" dirty="0" smtClean="0"/>
              <a:t> </a:t>
            </a:r>
            <a:r>
              <a:rPr lang="en-US" sz="2000" dirty="0" err="1" smtClean="0"/>
              <a:t>costului</a:t>
            </a:r>
            <a:r>
              <a:rPr lang="en-US" sz="2000" dirty="0" smtClean="0"/>
              <a:t> de data</a:t>
            </a:r>
          </a:p>
          <a:p>
            <a:pPr marL="0" indent="0">
              <a:buNone/>
            </a:pPr>
            <a:endParaRPr lang="en-US" dirty="0" smtClean="0"/>
          </a:p>
          <a:p>
            <a:pPr marL="0" indent="0">
              <a:buNone/>
            </a:pPr>
            <a:endParaRPr lang="en-US" dirty="0" smtClean="0"/>
          </a:p>
        </p:txBody>
      </p:sp>
      <p:pic>
        <p:nvPicPr>
          <p:cNvPr id="4" name="Picture 3" descr="images (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86000"/>
            <a:ext cx="3175000" cy="822614"/>
          </a:xfrm>
          <a:prstGeom prst="rect">
            <a:avLst/>
          </a:prstGeom>
        </p:spPr>
      </p:pic>
      <p:pic>
        <p:nvPicPr>
          <p:cNvPr id="5" name="Picture 4" descr="sunligh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2209800"/>
            <a:ext cx="2895600" cy="1022509"/>
          </a:xfrm>
          <a:prstGeom prst="rect">
            <a:avLst/>
          </a:prstGeom>
        </p:spPr>
      </p:pic>
      <p:pic>
        <p:nvPicPr>
          <p:cNvPr id="6" name="Picture 5" descr="ODI-logo-xl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3124200"/>
            <a:ext cx="2146300" cy="924477"/>
          </a:xfrm>
          <a:prstGeom prst="rect">
            <a:avLst/>
          </a:prstGeom>
        </p:spPr>
      </p:pic>
      <p:pic>
        <p:nvPicPr>
          <p:cNvPr id="7" name="Picture 6" descr="download.jpeg"/>
          <p:cNvPicPr>
            <a:picLocks noChangeAspect="1"/>
          </p:cNvPicPr>
          <p:nvPr/>
        </p:nvPicPr>
        <p:blipFill rotWithShape="1">
          <a:blip r:embed="rId5">
            <a:extLst>
              <a:ext uri="{28A0092B-C50C-407E-A947-70E740481C1C}">
                <a14:useLocalDpi xmlns:a14="http://schemas.microsoft.com/office/drawing/2010/main" val="0"/>
              </a:ext>
            </a:extLst>
          </a:blip>
          <a:srcRect l="1" t="21287" r="680" b="26462"/>
          <a:stretch/>
        </p:blipFill>
        <p:spPr>
          <a:xfrm>
            <a:off x="228600" y="3657600"/>
            <a:ext cx="2884311" cy="1066800"/>
          </a:xfrm>
          <a:prstGeom prst="rect">
            <a:avLst/>
          </a:prstGeom>
        </p:spPr>
      </p:pic>
      <p:pic>
        <p:nvPicPr>
          <p:cNvPr id="8" name="Picture 7" descr="open-data-africa.png"/>
          <p:cNvPicPr>
            <a:picLocks noChangeAspect="1"/>
          </p:cNvPicPr>
          <p:nvPr/>
        </p:nvPicPr>
        <p:blipFill rotWithShape="1">
          <a:blip r:embed="rId6">
            <a:extLst>
              <a:ext uri="{28A0092B-C50C-407E-A947-70E740481C1C}">
                <a14:useLocalDpi xmlns:a14="http://schemas.microsoft.com/office/drawing/2010/main" val="0"/>
              </a:ext>
            </a:extLst>
          </a:blip>
          <a:srcRect t="19753" b="9465"/>
          <a:stretch/>
        </p:blipFill>
        <p:spPr>
          <a:xfrm>
            <a:off x="5867400" y="3505200"/>
            <a:ext cx="3130187" cy="1638300"/>
          </a:xfrm>
          <a:prstGeom prst="rect">
            <a:avLst/>
          </a:prstGeom>
        </p:spPr>
      </p:pic>
      <p:pic>
        <p:nvPicPr>
          <p:cNvPr id="9" name="Picture 8" descr="logo coalitia date deschise jpg_0.jpg"/>
          <p:cNvPicPr>
            <a:picLocks noChangeAspect="1"/>
          </p:cNvPicPr>
          <p:nvPr/>
        </p:nvPicPr>
        <p:blipFill rotWithShape="1">
          <a:blip r:embed="rId7">
            <a:extLst>
              <a:ext uri="{28A0092B-C50C-407E-A947-70E740481C1C}">
                <a14:useLocalDpi xmlns:a14="http://schemas.microsoft.com/office/drawing/2010/main" val="0"/>
              </a:ext>
            </a:extLst>
          </a:blip>
          <a:srcRect l="9445" t="21137" b="31303"/>
          <a:stretch/>
        </p:blipFill>
        <p:spPr>
          <a:xfrm>
            <a:off x="1981200" y="4724400"/>
            <a:ext cx="2683463" cy="1333500"/>
          </a:xfrm>
          <a:prstGeom prst="rect">
            <a:avLst/>
          </a:prstGeom>
        </p:spPr>
      </p:pic>
      <p:sp>
        <p:nvSpPr>
          <p:cNvPr id="10" name="TextBox 9"/>
          <p:cNvSpPr txBox="1"/>
          <p:nvPr/>
        </p:nvSpPr>
        <p:spPr>
          <a:xfrm>
            <a:off x="6858000" y="5562600"/>
            <a:ext cx="2057400" cy="369332"/>
          </a:xfrm>
          <a:prstGeom prst="rect">
            <a:avLst/>
          </a:prstGeom>
          <a:noFill/>
        </p:spPr>
        <p:txBody>
          <a:bodyPr wrap="square" rtlCol="0">
            <a:spAutoFit/>
          </a:bodyPr>
          <a:lstStyle/>
          <a:p>
            <a:r>
              <a:rPr lang="en-US" dirty="0" err="1" smtClean="0">
                <a:latin typeface="Book Antiqua"/>
                <a:cs typeface="Book Antiqua"/>
              </a:rPr>
              <a:t>și</a:t>
            </a:r>
            <a:r>
              <a:rPr lang="en-US" dirty="0" smtClean="0">
                <a:latin typeface="Book Antiqua"/>
                <a:cs typeface="Book Antiqua"/>
              </a:rPr>
              <a:t> </a:t>
            </a:r>
            <a:r>
              <a:rPr lang="en-US" dirty="0" err="1" smtClean="0">
                <a:latin typeface="Book Antiqua"/>
                <a:cs typeface="Book Antiqua"/>
              </a:rPr>
              <a:t>așa</a:t>
            </a:r>
            <a:r>
              <a:rPr lang="en-US" dirty="0" smtClean="0">
                <a:latin typeface="Book Antiqua"/>
                <a:cs typeface="Book Antiqua"/>
              </a:rPr>
              <a:t> </a:t>
            </a:r>
            <a:r>
              <a:rPr lang="en-US" dirty="0" err="1" smtClean="0">
                <a:latin typeface="Book Antiqua"/>
                <a:cs typeface="Book Antiqua"/>
              </a:rPr>
              <a:t>mai</a:t>
            </a:r>
            <a:r>
              <a:rPr lang="en-US" dirty="0" smtClean="0">
                <a:latin typeface="Book Antiqua"/>
                <a:cs typeface="Book Antiqua"/>
              </a:rPr>
              <a:t> </a:t>
            </a:r>
            <a:r>
              <a:rPr lang="en-US" dirty="0" err="1" smtClean="0">
                <a:latin typeface="Book Antiqua"/>
                <a:cs typeface="Book Antiqua"/>
              </a:rPr>
              <a:t>departe</a:t>
            </a:r>
            <a:endParaRPr lang="en-US" dirty="0" smtClean="0">
              <a:latin typeface="Book Antiqua"/>
              <a:cs typeface="Book Antiqua"/>
            </a:endParaRPr>
          </a:p>
        </p:txBody>
      </p:sp>
    </p:spTree>
    <p:extLst>
      <p:ext uri="{BB962C8B-B14F-4D97-AF65-F5344CB8AC3E}">
        <p14:creationId xmlns:p14="http://schemas.microsoft.com/office/powerpoint/2010/main" val="1820689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Activități</a:t>
            </a:r>
            <a:r>
              <a:rPr lang="en-US" dirty="0" smtClean="0"/>
              <a:t> </a:t>
            </a:r>
            <a:r>
              <a:rPr lang="en-US" dirty="0" err="1" smtClean="0"/>
              <a:t>GEOIDEA.ro</a:t>
            </a:r>
            <a:endParaRPr lang="en-US" dirty="0"/>
          </a:p>
        </p:txBody>
      </p:sp>
      <p:sp>
        <p:nvSpPr>
          <p:cNvPr id="3" name="Content Placeholder 2"/>
          <p:cNvSpPr>
            <a:spLocks noGrp="1"/>
          </p:cNvSpPr>
          <p:nvPr>
            <p:ph idx="1"/>
          </p:nvPr>
        </p:nvSpPr>
        <p:spPr/>
        <p:txBody>
          <a:bodyPr/>
          <a:lstStyle/>
          <a:p>
            <a:pPr>
              <a:lnSpc>
                <a:spcPct val="90000"/>
              </a:lnSpc>
              <a:buFont typeface="Wingdings" charset="0"/>
              <a:buAutoNum type="arabicPeriod"/>
              <a:defRPr/>
            </a:pPr>
            <a:r>
              <a:rPr lang="ro-RO" sz="1900" dirty="0"/>
              <a:t>A</a:t>
            </a:r>
            <a:r>
              <a:rPr lang="en-US" sz="1900" dirty="0" err="1"/>
              <a:t>naliza</a:t>
            </a:r>
            <a:r>
              <a:rPr lang="en-US" sz="1900" dirty="0"/>
              <a:t> </a:t>
            </a:r>
            <a:r>
              <a:rPr lang="en-US" sz="1900" dirty="0" err="1"/>
              <a:t>strategiilor</a:t>
            </a:r>
            <a:r>
              <a:rPr lang="en-US" sz="1900" dirty="0"/>
              <a:t> </a:t>
            </a:r>
            <a:r>
              <a:rPr lang="en-US" sz="1900" dirty="0" err="1"/>
              <a:t>internaționale</a:t>
            </a:r>
            <a:r>
              <a:rPr lang="en-US" sz="1900" dirty="0"/>
              <a:t> </a:t>
            </a:r>
            <a:r>
              <a:rPr lang="en-US" sz="1900" dirty="0" err="1"/>
              <a:t>referitoare</a:t>
            </a:r>
            <a:r>
              <a:rPr lang="en-US" sz="1900" dirty="0"/>
              <a:t> la </a:t>
            </a:r>
            <a:r>
              <a:rPr lang="en-US" sz="1900" dirty="0" err="1"/>
              <a:t>datele</a:t>
            </a:r>
            <a:r>
              <a:rPr lang="en-US" sz="1900" dirty="0"/>
              <a:t> </a:t>
            </a:r>
            <a:r>
              <a:rPr lang="en-US" sz="1900" dirty="0" err="1"/>
              <a:t>deschise</a:t>
            </a:r>
            <a:r>
              <a:rPr lang="en-US" sz="1900" dirty="0"/>
              <a:t> </a:t>
            </a:r>
            <a:r>
              <a:rPr lang="en-US" sz="1900" dirty="0" err="1"/>
              <a:t>și</a:t>
            </a:r>
            <a:r>
              <a:rPr lang="en-US" sz="1900" dirty="0"/>
              <a:t> a </a:t>
            </a:r>
            <a:r>
              <a:rPr lang="en-US" sz="1900" dirty="0" err="1"/>
              <a:t>literaturii</a:t>
            </a:r>
            <a:r>
              <a:rPr lang="en-US" sz="1900" dirty="0"/>
              <a:t> de </a:t>
            </a:r>
            <a:r>
              <a:rPr lang="en-US" sz="1900" dirty="0" err="1"/>
              <a:t>specialitate</a:t>
            </a:r>
            <a:r>
              <a:rPr lang="en-US" sz="1900" dirty="0"/>
              <a:t> care </a:t>
            </a:r>
            <a:r>
              <a:rPr lang="en-US" sz="1900" dirty="0" err="1"/>
              <a:t>stă</a:t>
            </a:r>
            <a:r>
              <a:rPr lang="en-US" sz="1900" dirty="0"/>
              <a:t> la </a:t>
            </a:r>
            <a:r>
              <a:rPr lang="en-US" sz="1900" dirty="0" err="1"/>
              <a:t>baza</a:t>
            </a:r>
            <a:r>
              <a:rPr lang="en-US" sz="1900" dirty="0"/>
              <a:t> </a:t>
            </a:r>
            <a:r>
              <a:rPr lang="en-US" sz="1900" dirty="0" err="1"/>
              <a:t>acestor</a:t>
            </a:r>
            <a:r>
              <a:rPr lang="en-US" sz="1900" dirty="0"/>
              <a:t> </a:t>
            </a:r>
            <a:r>
              <a:rPr lang="en-US" sz="1900" dirty="0" err="1" smtClean="0"/>
              <a:t>strategii</a:t>
            </a:r>
            <a:r>
              <a:rPr lang="en-US" sz="1900" dirty="0" smtClean="0"/>
              <a:t>  </a:t>
            </a:r>
            <a:r>
              <a:rPr lang="fi-FI" sz="1900" dirty="0">
                <a:hlinkClick r:id="rId2"/>
              </a:rPr>
              <a:t>http://geoidea.ro/en/</a:t>
            </a:r>
            <a:r>
              <a:rPr lang="fi-FI" sz="1900" dirty="0" smtClean="0">
                <a:hlinkClick r:id="rId2"/>
              </a:rPr>
              <a:t>en_results.html</a:t>
            </a:r>
            <a:endParaRPr lang="en-US" sz="1900" dirty="0" smtClean="0"/>
          </a:p>
          <a:p>
            <a:pPr marL="0" indent="0">
              <a:lnSpc>
                <a:spcPct val="90000"/>
              </a:lnSpc>
              <a:buNone/>
              <a:defRPr/>
            </a:pPr>
            <a:endParaRPr lang="en-US" sz="1900" dirty="0"/>
          </a:p>
          <a:p>
            <a:pPr marL="457200" indent="-457200">
              <a:lnSpc>
                <a:spcPct val="90000"/>
              </a:lnSpc>
              <a:buFont typeface="+mj-lt"/>
              <a:buAutoNum type="arabicPeriod"/>
              <a:defRPr/>
            </a:pPr>
            <a:r>
              <a:rPr lang="ro-RO" sz="1900" dirty="0" smtClean="0"/>
              <a:t>A</a:t>
            </a:r>
            <a:r>
              <a:rPr lang="en-US" sz="1900" dirty="0" err="1" smtClean="0"/>
              <a:t>naliza</a:t>
            </a:r>
            <a:r>
              <a:rPr lang="en-US" sz="1900" dirty="0" smtClean="0"/>
              <a:t> </a:t>
            </a:r>
            <a:r>
              <a:rPr lang="en-US" sz="1900" dirty="0" err="1"/>
              <a:t>impactului</a:t>
            </a:r>
            <a:r>
              <a:rPr lang="en-US" sz="1900" dirty="0"/>
              <a:t> </a:t>
            </a:r>
            <a:r>
              <a:rPr lang="en-US" sz="1900" dirty="0" err="1"/>
              <a:t>adoptării</a:t>
            </a:r>
            <a:r>
              <a:rPr lang="en-US" sz="1900" dirty="0"/>
              <a:t> </a:t>
            </a:r>
            <a:r>
              <a:rPr lang="en-US" sz="1900" dirty="0" err="1"/>
              <a:t>politicii</a:t>
            </a:r>
            <a:r>
              <a:rPr lang="en-US" sz="1900" dirty="0"/>
              <a:t> </a:t>
            </a:r>
            <a:r>
              <a:rPr lang="en-US" sz="1900" dirty="0" err="1"/>
              <a:t>datelor</a:t>
            </a:r>
            <a:r>
              <a:rPr lang="en-US" sz="1900" dirty="0"/>
              <a:t> </a:t>
            </a:r>
            <a:r>
              <a:rPr lang="en-US" sz="1900" dirty="0" err="1"/>
              <a:t>deschise</a:t>
            </a:r>
            <a:r>
              <a:rPr lang="en-US" sz="1900" dirty="0"/>
              <a:t> de </a:t>
            </a:r>
            <a:r>
              <a:rPr lang="en-US" sz="1900" dirty="0" err="1"/>
              <a:t>către</a:t>
            </a:r>
            <a:r>
              <a:rPr lang="en-US" sz="1900" dirty="0"/>
              <a:t> </a:t>
            </a:r>
            <a:r>
              <a:rPr lang="en-US" sz="1900" dirty="0" err="1"/>
              <a:t>șase</a:t>
            </a:r>
            <a:r>
              <a:rPr lang="en-US" sz="1900" dirty="0"/>
              <a:t> </a:t>
            </a:r>
            <a:r>
              <a:rPr lang="en-US" sz="1900" dirty="0" err="1"/>
              <a:t>dintre</a:t>
            </a:r>
            <a:r>
              <a:rPr lang="en-US" sz="1900" dirty="0"/>
              <a:t> </a:t>
            </a:r>
            <a:r>
              <a:rPr lang="en-US" sz="1900" dirty="0" err="1"/>
              <a:t>cele</a:t>
            </a:r>
            <a:r>
              <a:rPr lang="en-US" sz="1900" dirty="0"/>
              <a:t> </a:t>
            </a:r>
            <a:r>
              <a:rPr lang="en-US" sz="1900" dirty="0" err="1"/>
              <a:t>mai</a:t>
            </a:r>
            <a:r>
              <a:rPr lang="en-US" sz="1900" dirty="0"/>
              <a:t> </a:t>
            </a:r>
            <a:r>
              <a:rPr lang="en-US" sz="1900" dirty="0" err="1"/>
              <a:t>mari</a:t>
            </a:r>
            <a:r>
              <a:rPr lang="en-US" sz="1900" dirty="0"/>
              <a:t> </a:t>
            </a:r>
            <a:r>
              <a:rPr lang="en-US" sz="1900" dirty="0" err="1"/>
              <a:t>agenții</a:t>
            </a:r>
            <a:r>
              <a:rPr lang="en-US" sz="1900" dirty="0"/>
              <a:t> </a:t>
            </a:r>
            <a:r>
              <a:rPr lang="en-US" sz="1900" dirty="0" err="1"/>
              <a:t>guvernamentale</a:t>
            </a:r>
            <a:r>
              <a:rPr lang="en-US" sz="1900" dirty="0"/>
              <a:t> de </a:t>
            </a:r>
            <a:r>
              <a:rPr lang="en-US" sz="1900" dirty="0" err="1"/>
              <a:t>producere</a:t>
            </a:r>
            <a:r>
              <a:rPr lang="en-US" sz="1900" dirty="0"/>
              <a:t>/</a:t>
            </a:r>
            <a:r>
              <a:rPr lang="en-US" sz="1900" dirty="0" err="1"/>
              <a:t>prelucrare</a:t>
            </a:r>
            <a:r>
              <a:rPr lang="en-US" sz="1900" dirty="0"/>
              <a:t> a </a:t>
            </a:r>
            <a:r>
              <a:rPr lang="en-US" sz="1900" dirty="0" err="1"/>
              <a:t>datelor</a:t>
            </a:r>
            <a:r>
              <a:rPr lang="en-US" sz="1900" dirty="0"/>
              <a:t> </a:t>
            </a:r>
            <a:r>
              <a:rPr lang="en-US" sz="1900" dirty="0" err="1" smtClean="0"/>
              <a:t>geospațiale</a:t>
            </a:r>
            <a:r>
              <a:rPr lang="ro-RO" sz="1900" dirty="0" smtClean="0"/>
              <a:t>: </a:t>
            </a:r>
            <a:endParaRPr lang="ro-RO" sz="1900" dirty="0"/>
          </a:p>
          <a:p>
            <a:pPr marL="762000" lvl="1" indent="-304800">
              <a:lnSpc>
                <a:spcPct val="90000"/>
              </a:lnSpc>
              <a:buFont typeface="Wingdings" charset="0"/>
              <a:buAutoNum type="arabicPeriod"/>
              <a:defRPr/>
            </a:pPr>
            <a:r>
              <a:rPr lang="en-US" sz="1900" b="1" dirty="0" err="1"/>
              <a:t>Agenția</a:t>
            </a:r>
            <a:r>
              <a:rPr lang="en-US" sz="1900" b="1" dirty="0"/>
              <a:t> </a:t>
            </a:r>
            <a:r>
              <a:rPr lang="en-US" sz="1900" b="1" dirty="0" err="1"/>
              <a:t>Națională</a:t>
            </a:r>
            <a:r>
              <a:rPr lang="en-US" sz="1900" b="1" dirty="0"/>
              <a:t> de </a:t>
            </a:r>
            <a:r>
              <a:rPr lang="en-US" sz="1900" b="1" dirty="0" err="1"/>
              <a:t>Cadastru</a:t>
            </a:r>
            <a:r>
              <a:rPr lang="en-US" sz="1900" b="1" dirty="0"/>
              <a:t> </a:t>
            </a:r>
            <a:r>
              <a:rPr lang="en-US" sz="1900" b="1" dirty="0" err="1"/>
              <a:t>și</a:t>
            </a:r>
            <a:r>
              <a:rPr lang="en-US" sz="1900" b="1" dirty="0"/>
              <a:t> </a:t>
            </a:r>
            <a:r>
              <a:rPr lang="en-US" sz="1900" b="1" dirty="0" err="1"/>
              <a:t>Publicitate</a:t>
            </a:r>
            <a:r>
              <a:rPr lang="en-US" sz="1900" b="1" dirty="0"/>
              <a:t> (ANCPI)</a:t>
            </a:r>
            <a:endParaRPr lang="ro-RO" sz="1900" b="1" dirty="0"/>
          </a:p>
          <a:p>
            <a:pPr marL="762000" lvl="1" indent="-304800">
              <a:lnSpc>
                <a:spcPct val="90000"/>
              </a:lnSpc>
              <a:buFont typeface="Wingdings" charset="0"/>
              <a:buAutoNum type="arabicPeriod"/>
              <a:defRPr/>
            </a:pPr>
            <a:r>
              <a:rPr lang="en-US" sz="1900" b="1" dirty="0" err="1"/>
              <a:t>Institutul</a:t>
            </a:r>
            <a:r>
              <a:rPr lang="en-US" sz="1900" b="1" dirty="0"/>
              <a:t> </a:t>
            </a:r>
            <a:r>
              <a:rPr lang="en-US" sz="1900" b="1" dirty="0" err="1"/>
              <a:t>Național</a:t>
            </a:r>
            <a:r>
              <a:rPr lang="en-US" sz="1900" b="1" dirty="0"/>
              <a:t> de </a:t>
            </a:r>
            <a:r>
              <a:rPr lang="en-US" sz="1900" b="1" dirty="0" err="1"/>
              <a:t>Hidrologie</a:t>
            </a:r>
            <a:r>
              <a:rPr lang="en-US" sz="1900" b="1" dirty="0"/>
              <a:t> </a:t>
            </a:r>
            <a:r>
              <a:rPr lang="en-US" sz="1900" b="1" dirty="0" err="1"/>
              <a:t>și</a:t>
            </a:r>
            <a:r>
              <a:rPr lang="en-US" sz="1900" b="1" dirty="0"/>
              <a:t> </a:t>
            </a:r>
            <a:r>
              <a:rPr lang="en-US" sz="1900" b="1" dirty="0" err="1"/>
              <a:t>Gospodărire</a:t>
            </a:r>
            <a:r>
              <a:rPr lang="en-US" sz="1900" b="1" dirty="0"/>
              <a:t> </a:t>
            </a:r>
            <a:r>
              <a:rPr lang="en-US" sz="1900" b="1" dirty="0" smtClean="0"/>
              <a:t>a </a:t>
            </a:r>
            <a:r>
              <a:rPr lang="en-US" sz="1900" b="1" dirty="0" err="1" smtClean="0"/>
              <a:t>Apelor</a:t>
            </a:r>
            <a:r>
              <a:rPr lang="en-US" sz="1900" b="1" dirty="0"/>
              <a:t> </a:t>
            </a:r>
            <a:r>
              <a:rPr lang="en-US" sz="1900" b="1" dirty="0" smtClean="0"/>
              <a:t> (</a:t>
            </a:r>
            <a:r>
              <a:rPr lang="en-US" sz="1900" b="1" dirty="0"/>
              <a:t>INHGA)</a:t>
            </a:r>
            <a:endParaRPr lang="ro-RO" sz="1900" b="1" dirty="0"/>
          </a:p>
          <a:p>
            <a:pPr marL="762000" lvl="1" indent="-304800">
              <a:lnSpc>
                <a:spcPct val="90000"/>
              </a:lnSpc>
              <a:buFont typeface="Wingdings" charset="0"/>
              <a:buAutoNum type="arabicPeriod"/>
              <a:defRPr/>
            </a:pPr>
            <a:r>
              <a:rPr lang="en-US" sz="1900" b="1" dirty="0" err="1"/>
              <a:t>Institutul</a:t>
            </a:r>
            <a:r>
              <a:rPr lang="en-US" sz="1900" b="1" dirty="0"/>
              <a:t> Geologic al </a:t>
            </a:r>
            <a:r>
              <a:rPr lang="en-US" sz="1900" b="1" dirty="0" err="1"/>
              <a:t>României</a:t>
            </a:r>
            <a:r>
              <a:rPr lang="en-US" sz="1900" b="1" dirty="0"/>
              <a:t> (IGR</a:t>
            </a:r>
            <a:r>
              <a:rPr lang="ro-RO" sz="1900" b="1" dirty="0"/>
              <a:t>)</a:t>
            </a:r>
          </a:p>
          <a:p>
            <a:pPr marL="762000" lvl="1" indent="-304800">
              <a:lnSpc>
                <a:spcPct val="90000"/>
              </a:lnSpc>
              <a:buFont typeface="Wingdings" charset="0"/>
              <a:buAutoNum type="arabicPeriod"/>
              <a:defRPr/>
            </a:pPr>
            <a:r>
              <a:rPr lang="en-US" sz="1900" b="1" dirty="0"/>
              <a:t> </a:t>
            </a:r>
            <a:r>
              <a:rPr lang="en-US" sz="1900" b="1" dirty="0" err="1"/>
              <a:t>Administrația</a:t>
            </a:r>
            <a:r>
              <a:rPr lang="en-US" sz="1900" b="1" dirty="0"/>
              <a:t> </a:t>
            </a:r>
            <a:r>
              <a:rPr lang="en-US" sz="1900" b="1" dirty="0" err="1"/>
              <a:t>Națională</a:t>
            </a:r>
            <a:r>
              <a:rPr lang="en-US" sz="1900" b="1" dirty="0"/>
              <a:t> de </a:t>
            </a:r>
            <a:r>
              <a:rPr lang="en-US" sz="1900" b="1" dirty="0" err="1"/>
              <a:t>Meteorologie</a:t>
            </a:r>
            <a:r>
              <a:rPr lang="en-US" sz="1900" b="1" dirty="0"/>
              <a:t> (ANM)</a:t>
            </a:r>
            <a:endParaRPr lang="ro-RO" sz="1900" b="1" dirty="0"/>
          </a:p>
          <a:p>
            <a:pPr marL="762000" lvl="1" indent="-304800">
              <a:lnSpc>
                <a:spcPct val="90000"/>
              </a:lnSpc>
              <a:buFont typeface="Wingdings" charset="0"/>
              <a:buAutoNum type="arabicPeriod"/>
              <a:defRPr/>
            </a:pPr>
            <a:r>
              <a:rPr lang="en-US" sz="1900" b="1" dirty="0" err="1"/>
              <a:t>Institutul</a:t>
            </a:r>
            <a:r>
              <a:rPr lang="en-US" sz="1900" b="1" dirty="0"/>
              <a:t> </a:t>
            </a:r>
            <a:r>
              <a:rPr lang="en-US" sz="1900" b="1" dirty="0" err="1"/>
              <a:t>Național</a:t>
            </a:r>
            <a:r>
              <a:rPr lang="en-US" sz="1900" b="1" dirty="0"/>
              <a:t> de </a:t>
            </a:r>
            <a:r>
              <a:rPr lang="en-US" sz="1900" b="1" dirty="0" err="1"/>
              <a:t>Statistică</a:t>
            </a:r>
            <a:r>
              <a:rPr lang="en-US" sz="1900" b="1" dirty="0"/>
              <a:t> (INS</a:t>
            </a:r>
            <a:r>
              <a:rPr lang="ro-RO" sz="1900" b="1" dirty="0"/>
              <a:t>)</a:t>
            </a:r>
          </a:p>
          <a:p>
            <a:pPr marL="762000" lvl="1" indent="-304800">
              <a:lnSpc>
                <a:spcPct val="90000"/>
              </a:lnSpc>
              <a:buFont typeface="Wingdings" charset="0"/>
              <a:buAutoNum type="arabicPeriod"/>
              <a:defRPr/>
            </a:pPr>
            <a:r>
              <a:rPr lang="en-US" sz="1900" b="1" dirty="0"/>
              <a:t> </a:t>
            </a:r>
            <a:r>
              <a:rPr lang="en-US" sz="1900" b="1" dirty="0" err="1"/>
              <a:t>Institutul</a:t>
            </a:r>
            <a:r>
              <a:rPr lang="en-US" sz="1900" b="1" dirty="0"/>
              <a:t> de </a:t>
            </a:r>
            <a:r>
              <a:rPr lang="en-US" sz="1900" b="1" dirty="0" err="1"/>
              <a:t>Cercetări</a:t>
            </a:r>
            <a:r>
              <a:rPr lang="en-US" sz="1900" b="1" dirty="0"/>
              <a:t> </a:t>
            </a:r>
            <a:r>
              <a:rPr lang="en-US" sz="1900" b="1" dirty="0" err="1"/>
              <a:t>şi</a:t>
            </a:r>
            <a:r>
              <a:rPr lang="en-US" sz="1900" b="1" dirty="0"/>
              <a:t> </a:t>
            </a:r>
            <a:r>
              <a:rPr lang="en-US" sz="1900" b="1" dirty="0" err="1"/>
              <a:t>Amenajări</a:t>
            </a:r>
            <a:r>
              <a:rPr lang="en-US" sz="1900" b="1" dirty="0"/>
              <a:t> </a:t>
            </a:r>
            <a:r>
              <a:rPr lang="en-US" sz="1900" b="1" dirty="0" err="1"/>
              <a:t>Silvice</a:t>
            </a:r>
            <a:r>
              <a:rPr lang="en-US" sz="1900" b="1" dirty="0"/>
              <a:t> (ICAS)</a:t>
            </a:r>
          </a:p>
          <a:p>
            <a:endParaRPr lang="en-US" sz="1900" dirty="0"/>
          </a:p>
        </p:txBody>
      </p:sp>
    </p:spTree>
    <p:extLst>
      <p:ext uri="{BB962C8B-B14F-4D97-AF65-F5344CB8AC3E}">
        <p14:creationId xmlns:p14="http://schemas.microsoft.com/office/powerpoint/2010/main" val="377725058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296400" cy="914400"/>
          </a:xfrm>
        </p:spPr>
        <p:txBody>
          <a:bodyPr/>
          <a:lstStyle/>
          <a:p>
            <a:pPr algn="ctr"/>
            <a:r>
              <a:rPr lang="en-US" sz="2100" dirty="0" err="1" smtClean="0"/>
              <a:t>Acord</a:t>
            </a:r>
            <a:r>
              <a:rPr lang="en-US" sz="2100" dirty="0" smtClean="0"/>
              <a:t> de </a:t>
            </a:r>
            <a:r>
              <a:rPr lang="en-US" sz="2100" dirty="0" err="1" smtClean="0"/>
              <a:t>colaborare</a:t>
            </a:r>
            <a:r>
              <a:rPr lang="en-US" sz="2100" dirty="0" smtClean="0"/>
              <a:t> CCIAS – </a:t>
            </a:r>
            <a:r>
              <a:rPr lang="en-US" sz="2100" dirty="0" err="1" smtClean="0"/>
              <a:t>Departamentul</a:t>
            </a:r>
            <a:r>
              <a:rPr lang="en-US" sz="2100" dirty="0" smtClean="0"/>
              <a:t> de </a:t>
            </a:r>
            <a:r>
              <a:rPr lang="en-US" sz="2100" dirty="0" err="1" smtClean="0"/>
              <a:t>Servicii</a:t>
            </a:r>
            <a:r>
              <a:rPr lang="en-US" sz="2100" dirty="0" smtClean="0"/>
              <a:t> </a:t>
            </a:r>
            <a:r>
              <a:rPr lang="en-US" sz="2100" dirty="0" smtClean="0"/>
              <a:t>Online </a:t>
            </a:r>
            <a:r>
              <a:rPr lang="en-US" sz="2100" dirty="0" err="1" smtClean="0"/>
              <a:t>și</a:t>
            </a:r>
            <a:r>
              <a:rPr lang="en-US" sz="2100" dirty="0" smtClean="0"/>
              <a:t> Design</a:t>
            </a:r>
            <a:endParaRPr lang="en-US" sz="2100" dirty="0"/>
          </a:p>
        </p:txBody>
      </p:sp>
      <p:pic>
        <p:nvPicPr>
          <p:cNvPr id="4" name="Picture 3" descr="Screenshot 2014-04-02 15.32.5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219200"/>
            <a:ext cx="6248400" cy="4404610"/>
          </a:xfrm>
          <a:prstGeom prst="rect">
            <a:avLst/>
          </a:prstGeom>
        </p:spPr>
      </p:pic>
      <p:pic>
        <p:nvPicPr>
          <p:cNvPr id="5" name="Picture 4" descr="sigla_mica_colo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371600"/>
            <a:ext cx="1178357" cy="1500835"/>
          </a:xfrm>
          <a:prstGeom prst="rect">
            <a:avLst/>
          </a:prstGeom>
        </p:spPr>
      </p:pic>
      <p:pic>
        <p:nvPicPr>
          <p:cNvPr id="6" name="Picture 5" descr="Screenshot 2014-04-01 23.44.0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7600" y="1295400"/>
            <a:ext cx="1371600" cy="1684116"/>
          </a:xfrm>
          <a:prstGeom prst="rect">
            <a:avLst/>
          </a:prstGeom>
        </p:spPr>
      </p:pic>
    </p:spTree>
    <p:extLst>
      <p:ext uri="{BB962C8B-B14F-4D97-AF65-F5344CB8AC3E}">
        <p14:creationId xmlns:p14="http://schemas.microsoft.com/office/powerpoint/2010/main" val="315952968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0"/>
            <a:ext cx="8229600" cy="5029200"/>
          </a:xfrm>
        </p:spPr>
        <p:txBody>
          <a:bodyPr/>
          <a:lstStyle/>
          <a:p>
            <a:pPr marL="533400" indent="-533400">
              <a:lnSpc>
                <a:spcPct val="90000"/>
              </a:lnSpc>
              <a:buFont typeface="Wingdings" charset="0"/>
              <a:buAutoNum type="arabicPeriod" startAt="3"/>
              <a:defRPr/>
            </a:pPr>
            <a:r>
              <a:rPr lang="ro-RO" sz="1800" dirty="0"/>
              <a:t>C</a:t>
            </a:r>
            <a:r>
              <a:rPr lang="en-US" sz="1800" dirty="0" err="1"/>
              <a:t>rearea</a:t>
            </a:r>
            <a:r>
              <a:rPr lang="en-US" sz="1800" dirty="0"/>
              <a:t> de </a:t>
            </a:r>
            <a:r>
              <a:rPr lang="en-US" sz="1800" dirty="0" err="1"/>
              <a:t>tehnologii</a:t>
            </a:r>
            <a:r>
              <a:rPr lang="en-US" sz="1800" dirty="0"/>
              <a:t> </a:t>
            </a:r>
            <a:r>
              <a:rPr lang="en-US" sz="1800" dirty="0" err="1"/>
              <a:t>inovatoare</a:t>
            </a:r>
            <a:r>
              <a:rPr lang="en-US" sz="1800" dirty="0"/>
              <a:t> </a:t>
            </a:r>
            <a:r>
              <a:rPr lang="en-US" sz="1800" dirty="0" err="1"/>
              <a:t>și</a:t>
            </a:r>
            <a:r>
              <a:rPr lang="en-US" sz="1800" dirty="0"/>
              <a:t> de </a:t>
            </a:r>
            <a:r>
              <a:rPr lang="en-US" sz="1800" dirty="0" err="1"/>
              <a:t>instrumente</a:t>
            </a:r>
            <a:r>
              <a:rPr lang="en-US" sz="1800" dirty="0"/>
              <a:t> </a:t>
            </a:r>
            <a:r>
              <a:rPr lang="en-US" sz="1800" dirty="0" err="1"/>
              <a:t>pentru</a:t>
            </a:r>
            <a:r>
              <a:rPr lang="en-US" sz="1800" dirty="0"/>
              <a:t> </a:t>
            </a:r>
            <a:r>
              <a:rPr lang="en-US" sz="1800" dirty="0" err="1"/>
              <a:t>publicarea</a:t>
            </a:r>
            <a:r>
              <a:rPr lang="en-US" sz="1800" dirty="0"/>
              <a:t> online a </a:t>
            </a:r>
            <a:r>
              <a:rPr lang="en-US" sz="1800" dirty="0" err="1"/>
              <a:t>geodatelor</a:t>
            </a:r>
            <a:r>
              <a:rPr lang="en-US" sz="1800" dirty="0" smtClean="0"/>
              <a:t>. </a:t>
            </a:r>
            <a:r>
              <a:rPr lang="en-US" sz="1800" dirty="0" err="1" smtClean="0"/>
              <a:t>Probleme</a:t>
            </a:r>
            <a:r>
              <a:rPr lang="en-US" sz="1800" dirty="0" smtClean="0"/>
              <a:t> </a:t>
            </a:r>
            <a:r>
              <a:rPr lang="en-US" sz="1800" dirty="0" err="1" smtClean="0"/>
              <a:t>abordate</a:t>
            </a:r>
            <a:r>
              <a:rPr lang="en-US" sz="1800" dirty="0" smtClean="0"/>
              <a:t> : </a:t>
            </a:r>
            <a:r>
              <a:rPr lang="en-US" sz="1800" dirty="0" err="1" smtClean="0"/>
              <a:t>armonizarea</a:t>
            </a:r>
            <a:r>
              <a:rPr lang="en-US" sz="1800" dirty="0" smtClean="0"/>
              <a:t> </a:t>
            </a:r>
            <a:r>
              <a:rPr lang="en-US" sz="1800" dirty="0" err="1" smtClean="0"/>
              <a:t>datelor</a:t>
            </a:r>
            <a:r>
              <a:rPr lang="en-US" sz="1800" dirty="0" smtClean="0"/>
              <a:t>, </a:t>
            </a:r>
            <a:r>
              <a:rPr lang="en-US" sz="1800" dirty="0" err="1" smtClean="0"/>
              <a:t>colaborare</a:t>
            </a:r>
            <a:r>
              <a:rPr lang="en-US" sz="1800" dirty="0" smtClean="0"/>
              <a:t> din </a:t>
            </a:r>
            <a:r>
              <a:rPr lang="en-US" sz="1800" dirty="0" err="1" smtClean="0"/>
              <a:t>partea</a:t>
            </a:r>
            <a:r>
              <a:rPr lang="en-US" sz="1800" dirty="0" smtClean="0"/>
              <a:t> </a:t>
            </a:r>
            <a:r>
              <a:rPr lang="en-US" sz="1800" dirty="0" err="1" smtClean="0"/>
              <a:t>utilizatorilor</a:t>
            </a:r>
            <a:r>
              <a:rPr lang="en-US" sz="1800" dirty="0" smtClean="0"/>
              <a:t>, </a:t>
            </a:r>
            <a:r>
              <a:rPr lang="en-US" sz="1800" dirty="0" err="1" smtClean="0"/>
              <a:t>calitatea</a:t>
            </a:r>
            <a:r>
              <a:rPr lang="en-US" sz="1800" dirty="0" smtClean="0"/>
              <a:t> </a:t>
            </a:r>
            <a:r>
              <a:rPr lang="en-US" sz="1800" dirty="0" err="1" smtClean="0"/>
              <a:t>datelor</a:t>
            </a:r>
            <a:r>
              <a:rPr lang="en-US" sz="1800" dirty="0" smtClean="0"/>
              <a:t> </a:t>
            </a:r>
            <a:r>
              <a:rPr lang="en-US" sz="1800" dirty="0" err="1" smtClean="0"/>
              <a:t>și</a:t>
            </a:r>
            <a:r>
              <a:rPr lang="en-US" sz="1800" dirty="0" smtClean="0"/>
              <a:t> </a:t>
            </a:r>
            <a:r>
              <a:rPr lang="en-US" sz="1800" dirty="0" err="1" smtClean="0"/>
              <a:t>identificatori</a:t>
            </a:r>
            <a:r>
              <a:rPr lang="en-US" sz="1800" dirty="0" smtClean="0"/>
              <a:t> de </a:t>
            </a:r>
            <a:r>
              <a:rPr lang="en-US" sz="1800" dirty="0" err="1" smtClean="0"/>
              <a:t>calitate</a:t>
            </a:r>
            <a:r>
              <a:rPr lang="en-US" sz="1800" dirty="0" smtClean="0"/>
              <a:t>;</a:t>
            </a:r>
            <a:r>
              <a:rPr lang="ro-RO" sz="1800" dirty="0" smtClean="0"/>
              <a:t> </a:t>
            </a:r>
          </a:p>
          <a:p>
            <a:pPr marL="533400" indent="-533400">
              <a:lnSpc>
                <a:spcPct val="90000"/>
              </a:lnSpc>
              <a:buNone/>
              <a:defRPr/>
            </a:pPr>
            <a:r>
              <a:rPr lang="ro-RO" sz="1800" dirty="0" smtClean="0"/>
              <a:t>          Datele vor fi structurate conform principiilor Linked Data (scalar, modular, deschis) și vor fi publicate utilizând formate și protocoale conforme cu standardele existente (OGC, INSPIRE, CEN, W3C)</a:t>
            </a:r>
          </a:p>
          <a:p>
            <a:pPr marL="533400" indent="-533400">
              <a:lnSpc>
                <a:spcPct val="90000"/>
              </a:lnSpc>
              <a:buNone/>
              <a:defRPr/>
            </a:pPr>
            <a:endParaRPr lang="ro-RO" sz="1800" dirty="0" smtClean="0"/>
          </a:p>
          <a:p>
            <a:pPr marL="533400" indent="-533400">
              <a:lnSpc>
                <a:spcPct val="90000"/>
              </a:lnSpc>
              <a:buFont typeface="Wingdings" charset="0"/>
              <a:buAutoNum type="arabicPeriod" startAt="4"/>
              <a:defRPr/>
            </a:pPr>
            <a:r>
              <a:rPr lang="ro-RO" sz="1800" dirty="0" smtClean="0"/>
              <a:t>D</a:t>
            </a:r>
            <a:r>
              <a:rPr lang="en-US" sz="1800" dirty="0" err="1" smtClean="0"/>
              <a:t>ezvoltarea</a:t>
            </a:r>
            <a:r>
              <a:rPr lang="en-US" sz="1800" dirty="0" smtClean="0"/>
              <a:t> </a:t>
            </a:r>
            <a:r>
              <a:rPr lang="en-US" sz="1800" dirty="0" err="1"/>
              <a:t>unei</a:t>
            </a:r>
            <a:r>
              <a:rPr lang="en-US" sz="1800" dirty="0"/>
              <a:t> </a:t>
            </a:r>
            <a:r>
              <a:rPr lang="en-US" sz="1800" dirty="0" err="1"/>
              <a:t>metodologii</a:t>
            </a:r>
            <a:r>
              <a:rPr lang="en-US" sz="1800" dirty="0"/>
              <a:t> </a:t>
            </a:r>
            <a:r>
              <a:rPr lang="en-US" sz="1800" dirty="0" err="1"/>
              <a:t>comune</a:t>
            </a:r>
            <a:r>
              <a:rPr lang="en-US" sz="1800" dirty="0"/>
              <a:t> de </a:t>
            </a:r>
            <a:r>
              <a:rPr lang="en-US" sz="1800" dirty="0" err="1"/>
              <a:t>publicare</a:t>
            </a:r>
            <a:r>
              <a:rPr lang="en-US" sz="1800" dirty="0"/>
              <a:t> a </a:t>
            </a:r>
            <a:r>
              <a:rPr lang="en-US" sz="1800" dirty="0" err="1"/>
              <a:t>geodatelor</a:t>
            </a:r>
            <a:r>
              <a:rPr lang="en-US" sz="1800" dirty="0"/>
              <a:t> care </a:t>
            </a:r>
            <a:r>
              <a:rPr lang="en-US" sz="1800" dirty="0" err="1"/>
              <a:t>va</a:t>
            </a:r>
            <a:r>
              <a:rPr lang="en-US" sz="1800" dirty="0"/>
              <a:t> fi </a:t>
            </a:r>
            <a:r>
              <a:rPr lang="en-US" sz="1800" dirty="0" err="1"/>
              <a:t>sintetizată</a:t>
            </a:r>
            <a:r>
              <a:rPr lang="en-US" sz="1800" dirty="0"/>
              <a:t> </a:t>
            </a:r>
            <a:r>
              <a:rPr lang="en-US" sz="1800" dirty="0" err="1"/>
              <a:t>într</a:t>
            </a:r>
            <a:r>
              <a:rPr lang="en-US" sz="1800" dirty="0"/>
              <a:t>-un manual de </a:t>
            </a:r>
            <a:r>
              <a:rPr lang="en-US" sz="1800" dirty="0" err="1"/>
              <a:t>bune</a:t>
            </a:r>
            <a:r>
              <a:rPr lang="en-US" sz="1800" dirty="0"/>
              <a:t> </a:t>
            </a:r>
            <a:r>
              <a:rPr lang="en-US" sz="1800" dirty="0" err="1"/>
              <a:t>practici</a:t>
            </a:r>
            <a:r>
              <a:rPr lang="ro-RO" sz="1800" dirty="0"/>
              <a:t> (cookbook)</a:t>
            </a:r>
            <a:r>
              <a:rPr lang="ro-RO" sz="1800" dirty="0" smtClean="0"/>
              <a:t>.</a:t>
            </a:r>
          </a:p>
          <a:p>
            <a:pPr marL="533400" indent="-533400">
              <a:lnSpc>
                <a:spcPct val="90000"/>
              </a:lnSpc>
              <a:buFont typeface="Wingdings" charset="0"/>
              <a:buAutoNum type="arabicPeriod" startAt="4"/>
              <a:defRPr/>
            </a:pPr>
            <a:endParaRPr lang="en-US" sz="1800" dirty="0"/>
          </a:p>
          <a:p>
            <a:pPr marL="533400" indent="-533400">
              <a:lnSpc>
                <a:spcPct val="90000"/>
              </a:lnSpc>
              <a:buFont typeface="Wingdings" charset="0"/>
              <a:buAutoNum type="arabicPeriod" startAt="4"/>
              <a:defRPr/>
            </a:pPr>
            <a:r>
              <a:rPr lang="ro-RO" sz="1800" dirty="0"/>
              <a:t>Exploatarea</a:t>
            </a:r>
            <a:r>
              <a:rPr lang="en-US" sz="1800" dirty="0"/>
              <a:t> </a:t>
            </a:r>
            <a:r>
              <a:rPr lang="en-US" sz="1800" dirty="0" err="1"/>
              <a:t>instrumentelor</a:t>
            </a:r>
            <a:r>
              <a:rPr lang="en-US" sz="1800" dirty="0"/>
              <a:t> </a:t>
            </a:r>
            <a:r>
              <a:rPr lang="en-US" sz="1800" dirty="0" err="1"/>
              <a:t>și</a:t>
            </a:r>
            <a:r>
              <a:rPr lang="en-US" sz="1800" dirty="0"/>
              <a:t> </a:t>
            </a:r>
            <a:r>
              <a:rPr lang="en-US" sz="1800" dirty="0" err="1"/>
              <a:t>metodelor</a:t>
            </a:r>
            <a:r>
              <a:rPr lang="en-US" sz="1800" dirty="0"/>
              <a:t> de </a:t>
            </a:r>
            <a:r>
              <a:rPr lang="en-US" sz="1800" dirty="0" err="1"/>
              <a:t>scădere</a:t>
            </a:r>
            <a:r>
              <a:rPr lang="en-US" sz="1800" dirty="0"/>
              <a:t> a </a:t>
            </a:r>
            <a:r>
              <a:rPr lang="en-US" sz="1800" dirty="0" err="1"/>
              <a:t>costurilor</a:t>
            </a:r>
            <a:r>
              <a:rPr lang="en-US" sz="1800" dirty="0"/>
              <a:t> </a:t>
            </a:r>
            <a:r>
              <a:rPr lang="en-US" sz="1800" dirty="0" err="1"/>
              <a:t>publicării</a:t>
            </a:r>
            <a:r>
              <a:rPr lang="en-US" sz="1800" dirty="0"/>
              <a:t> </a:t>
            </a:r>
            <a:r>
              <a:rPr lang="en-US" sz="1800" dirty="0" err="1"/>
              <a:t>datelor</a:t>
            </a:r>
            <a:r>
              <a:rPr lang="en-US" sz="1800" dirty="0"/>
              <a:t> </a:t>
            </a:r>
            <a:r>
              <a:rPr lang="en-US" sz="1800" dirty="0" err="1"/>
              <a:t>spațiale</a:t>
            </a:r>
            <a:r>
              <a:rPr lang="en-US" sz="1800" dirty="0"/>
              <a:t> </a:t>
            </a:r>
            <a:r>
              <a:rPr lang="en-US" sz="1800" dirty="0" err="1"/>
              <a:t>deschise</a:t>
            </a:r>
            <a:r>
              <a:rPr lang="en-US" sz="1800" dirty="0"/>
              <a:t>, </a:t>
            </a:r>
            <a:r>
              <a:rPr lang="en-US" sz="1800" dirty="0" err="1"/>
              <a:t>prin</a:t>
            </a:r>
            <a:r>
              <a:rPr lang="en-US" sz="1800" dirty="0"/>
              <a:t> </a:t>
            </a:r>
            <a:r>
              <a:rPr lang="en-US" sz="1800" dirty="0" err="1"/>
              <a:t>aportul</a:t>
            </a:r>
            <a:r>
              <a:rPr lang="en-US" sz="1800" dirty="0"/>
              <a:t> </a:t>
            </a:r>
            <a:r>
              <a:rPr lang="en-US" sz="1800" dirty="0" err="1"/>
              <a:t>comunităților</a:t>
            </a:r>
            <a:r>
              <a:rPr lang="en-US" sz="1800" dirty="0"/>
              <a:t> de </a:t>
            </a:r>
            <a:r>
              <a:rPr lang="en-US" sz="1800" dirty="0" err="1"/>
              <a:t>voluntari</a:t>
            </a:r>
            <a:r>
              <a:rPr lang="en-US" sz="1800" dirty="0"/>
              <a:t>. </a:t>
            </a:r>
            <a:r>
              <a:rPr lang="en-US" sz="1800" dirty="0" err="1"/>
              <a:t>Dintre</a:t>
            </a:r>
            <a:r>
              <a:rPr lang="en-US" sz="1800" dirty="0"/>
              <a:t> </a:t>
            </a:r>
            <a:r>
              <a:rPr lang="en-US" sz="1800" dirty="0" err="1"/>
              <a:t>cele</a:t>
            </a:r>
            <a:r>
              <a:rPr lang="en-US" sz="1800" dirty="0"/>
              <a:t> </a:t>
            </a:r>
            <a:r>
              <a:rPr lang="en-US" sz="1800" dirty="0" err="1"/>
              <a:t>mai</a:t>
            </a:r>
            <a:r>
              <a:rPr lang="en-US" sz="1800" dirty="0"/>
              <a:t> </a:t>
            </a:r>
            <a:r>
              <a:rPr lang="en-US" sz="1800" dirty="0" err="1"/>
              <a:t>cunoscute</a:t>
            </a:r>
            <a:r>
              <a:rPr lang="en-US" sz="1800" dirty="0"/>
              <a:t> </a:t>
            </a:r>
            <a:r>
              <a:rPr lang="en-US" sz="1800" dirty="0" err="1"/>
              <a:t>astfel</a:t>
            </a:r>
            <a:r>
              <a:rPr lang="en-US" sz="1800" dirty="0"/>
              <a:t> de </a:t>
            </a:r>
            <a:r>
              <a:rPr lang="en-US" sz="1800" dirty="0" err="1"/>
              <a:t>exemple</a:t>
            </a:r>
            <a:r>
              <a:rPr lang="en-US" sz="1800" dirty="0"/>
              <a:t> </a:t>
            </a:r>
            <a:r>
              <a:rPr lang="en-US" sz="1800" dirty="0" err="1"/>
              <a:t>menționăm</a:t>
            </a:r>
            <a:r>
              <a:rPr lang="en-US" sz="1800" dirty="0"/>
              <a:t> Wikipedia</a:t>
            </a:r>
            <a:r>
              <a:rPr lang="ro-RO" sz="1800" dirty="0"/>
              <a:t>, </a:t>
            </a:r>
            <a:r>
              <a:rPr lang="en-US" sz="1800" dirty="0" err="1"/>
              <a:t>OpenStreetMap</a:t>
            </a:r>
            <a:r>
              <a:rPr lang="en-US" sz="1800" dirty="0"/>
              <a:t> </a:t>
            </a:r>
            <a:r>
              <a:rPr lang="ro-RO" sz="1800" dirty="0"/>
              <a:t>ș</a:t>
            </a:r>
            <a:r>
              <a:rPr lang="en-US" sz="1800" dirty="0" err="1"/>
              <a:t>i</a:t>
            </a:r>
            <a:r>
              <a:rPr lang="en-US" sz="1800" dirty="0"/>
              <a:t> </a:t>
            </a:r>
            <a:r>
              <a:rPr lang="en-US" sz="1800" dirty="0" err="1"/>
              <a:t>OpenLibrary</a:t>
            </a:r>
            <a:r>
              <a:rPr lang="en-US" sz="1800" dirty="0" smtClean="0"/>
              <a:t>.</a:t>
            </a:r>
          </a:p>
          <a:p>
            <a:pPr marL="533400" indent="-533400">
              <a:lnSpc>
                <a:spcPct val="90000"/>
              </a:lnSpc>
              <a:buFont typeface="Wingdings" charset="0"/>
              <a:buAutoNum type="arabicPeriod" startAt="4"/>
              <a:defRPr/>
            </a:pPr>
            <a:endParaRPr lang="en-US" sz="1800" dirty="0"/>
          </a:p>
          <a:p>
            <a:pPr marL="533400" indent="-533400">
              <a:lnSpc>
                <a:spcPct val="90000"/>
              </a:lnSpc>
              <a:buFont typeface="Wingdings" charset="0"/>
              <a:buAutoNum type="arabicPeriod" startAt="4"/>
              <a:defRPr/>
            </a:pPr>
            <a:r>
              <a:rPr lang="ro-RO" sz="1800" dirty="0"/>
              <a:t>O</a:t>
            </a:r>
            <a:r>
              <a:rPr lang="en-US" sz="1800" dirty="0" err="1"/>
              <a:t>rganizarea</a:t>
            </a:r>
            <a:r>
              <a:rPr lang="en-US" sz="1800" dirty="0"/>
              <a:t> </a:t>
            </a:r>
            <a:r>
              <a:rPr lang="en-US" sz="1800" dirty="0" err="1"/>
              <a:t>evenimentelor</a:t>
            </a:r>
            <a:r>
              <a:rPr lang="en-US" sz="1800" dirty="0"/>
              <a:t> de tip </a:t>
            </a:r>
            <a:r>
              <a:rPr lang="en-US" sz="1800" dirty="0" err="1"/>
              <a:t>hackathon</a:t>
            </a:r>
            <a:r>
              <a:rPr lang="en-US" sz="1800" dirty="0"/>
              <a:t> </a:t>
            </a:r>
            <a:r>
              <a:rPr lang="ro-RO" sz="1800" dirty="0"/>
              <a:t>(</a:t>
            </a:r>
            <a:r>
              <a:rPr lang="en-US" sz="1800" dirty="0"/>
              <a:t>seminar </a:t>
            </a:r>
            <a:r>
              <a:rPr lang="en-US" sz="1800" dirty="0" err="1"/>
              <a:t>deschis</a:t>
            </a:r>
            <a:r>
              <a:rPr lang="ro-RO" sz="1800" dirty="0"/>
              <a:t>)</a:t>
            </a:r>
            <a:r>
              <a:rPr lang="en-US" sz="1800" dirty="0"/>
              <a:t> </a:t>
            </a:r>
            <a:r>
              <a:rPr lang="en-US" sz="1800" dirty="0" err="1"/>
              <a:t>pentru</a:t>
            </a:r>
            <a:r>
              <a:rPr lang="en-US" sz="1800" dirty="0"/>
              <a:t> a </a:t>
            </a:r>
            <a:r>
              <a:rPr lang="en-US" sz="1800" dirty="0" err="1"/>
              <a:t>demonstra</a:t>
            </a:r>
            <a:r>
              <a:rPr lang="en-US" sz="1800" dirty="0"/>
              <a:t> </a:t>
            </a:r>
            <a:r>
              <a:rPr lang="en-US" sz="1800" dirty="0" err="1"/>
              <a:t>concret</a:t>
            </a:r>
            <a:r>
              <a:rPr lang="en-US" sz="1800" dirty="0"/>
              <a:t> </a:t>
            </a:r>
            <a:r>
              <a:rPr lang="en-US" sz="1800" dirty="0" err="1"/>
              <a:t>autorităților</a:t>
            </a:r>
            <a:r>
              <a:rPr lang="en-US" sz="1800" dirty="0"/>
              <a:t> </a:t>
            </a:r>
            <a:r>
              <a:rPr lang="en-US" sz="1800" dirty="0" err="1"/>
              <a:t>avantajele</a:t>
            </a:r>
            <a:r>
              <a:rPr lang="en-US" sz="1800" dirty="0"/>
              <a:t> </a:t>
            </a:r>
            <a:r>
              <a:rPr lang="en-US" sz="1800" dirty="0" err="1"/>
              <a:t>și</a:t>
            </a:r>
            <a:r>
              <a:rPr lang="en-US" sz="1800" dirty="0"/>
              <a:t> plus </a:t>
            </a:r>
            <a:r>
              <a:rPr lang="en-US" sz="1800" dirty="0" err="1"/>
              <a:t>valoarea</a:t>
            </a:r>
            <a:r>
              <a:rPr lang="en-US" sz="1800" dirty="0"/>
              <a:t> </a:t>
            </a:r>
            <a:r>
              <a:rPr lang="en-US" sz="1800" dirty="0" err="1"/>
              <a:t>adaugată</a:t>
            </a:r>
            <a:r>
              <a:rPr lang="en-US" sz="1800" dirty="0"/>
              <a:t> </a:t>
            </a:r>
            <a:r>
              <a:rPr lang="en-US" sz="1800" dirty="0" err="1"/>
              <a:t>seturilor</a:t>
            </a:r>
            <a:r>
              <a:rPr lang="en-US" sz="1800" dirty="0"/>
              <a:t> de date </a:t>
            </a:r>
            <a:r>
              <a:rPr lang="en-US" sz="1800" dirty="0" err="1"/>
              <a:t>eliberate</a:t>
            </a:r>
            <a:r>
              <a:rPr lang="en-US" sz="1800" dirty="0"/>
              <a:t>. </a:t>
            </a:r>
          </a:p>
          <a:p>
            <a:pPr marL="533400" indent="-533400">
              <a:lnSpc>
                <a:spcPct val="90000"/>
              </a:lnSpc>
              <a:buNone/>
              <a:defRPr/>
            </a:pPr>
            <a:r>
              <a:rPr lang="ro-RO" sz="1800" dirty="0" smtClean="0"/>
              <a:t> </a:t>
            </a:r>
            <a:endParaRPr lang="ro-RO" sz="1800" dirty="0"/>
          </a:p>
          <a:p>
            <a:pPr marL="533400" indent="-533400">
              <a:lnSpc>
                <a:spcPct val="90000"/>
              </a:lnSpc>
              <a:defRPr/>
            </a:pPr>
            <a:endParaRPr lang="en-US" sz="1800" dirty="0"/>
          </a:p>
          <a:p>
            <a:endParaRPr lang="en-US" sz="1800" dirty="0"/>
          </a:p>
        </p:txBody>
      </p:sp>
      <p:sp>
        <p:nvSpPr>
          <p:cNvPr id="4" name="Title 1"/>
          <p:cNvSpPr>
            <a:spLocks noGrp="1"/>
          </p:cNvSpPr>
          <p:nvPr>
            <p:ph type="title"/>
          </p:nvPr>
        </p:nvSpPr>
        <p:spPr>
          <a:xfrm>
            <a:off x="0" y="304800"/>
            <a:ext cx="4800600" cy="381000"/>
          </a:xfrm>
        </p:spPr>
        <p:txBody>
          <a:bodyPr/>
          <a:lstStyle/>
          <a:p>
            <a:r>
              <a:rPr lang="en-US" dirty="0" err="1" smtClean="0"/>
              <a:t>Activități</a:t>
            </a:r>
            <a:r>
              <a:rPr lang="en-US" dirty="0" smtClean="0"/>
              <a:t> </a:t>
            </a:r>
            <a:r>
              <a:rPr lang="en-US" dirty="0" smtClean="0"/>
              <a:t>GEOIDEA.RO</a:t>
            </a:r>
            <a:endParaRPr lang="en-US" dirty="0"/>
          </a:p>
        </p:txBody>
      </p:sp>
    </p:spTree>
    <p:extLst>
      <p:ext uri="{BB962C8B-B14F-4D97-AF65-F5344CB8AC3E}">
        <p14:creationId xmlns:p14="http://schemas.microsoft.com/office/powerpoint/2010/main" val="362042471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3962400" cy="381000"/>
          </a:xfrm>
        </p:spPr>
        <p:txBody>
          <a:bodyPr/>
          <a:lstStyle/>
          <a:p>
            <a:r>
              <a:rPr lang="en-US" sz="2000" dirty="0" err="1" smtClean="0"/>
              <a:t>Rapoarte</a:t>
            </a:r>
            <a:r>
              <a:rPr lang="en-US" sz="2000" dirty="0" smtClean="0"/>
              <a:t>, </a:t>
            </a:r>
            <a:r>
              <a:rPr lang="en-US" sz="2000" dirty="0" err="1" smtClean="0"/>
              <a:t>analize</a:t>
            </a:r>
            <a:r>
              <a:rPr lang="en-US" sz="2000" dirty="0" smtClean="0"/>
              <a:t> </a:t>
            </a:r>
            <a:r>
              <a:rPr lang="en-US" sz="2000" dirty="0" smtClean="0"/>
              <a:t>GEOIDEA.RO</a:t>
            </a:r>
            <a:endParaRPr lang="en-US" sz="2000" dirty="0"/>
          </a:p>
        </p:txBody>
      </p:sp>
      <p:pic>
        <p:nvPicPr>
          <p:cNvPr id="3" name="Picture 2"/>
          <p:cNvPicPr>
            <a:picLocks noChangeAspect="1"/>
          </p:cNvPicPr>
          <p:nvPr/>
        </p:nvPicPr>
        <p:blipFill>
          <a:blip r:embed="rId2"/>
          <a:stretch>
            <a:fillRect/>
          </a:stretch>
        </p:blipFill>
        <p:spPr>
          <a:xfrm>
            <a:off x="0" y="1143000"/>
            <a:ext cx="9144000" cy="4555165"/>
          </a:xfrm>
          <a:prstGeom prst="rect">
            <a:avLst/>
          </a:prstGeom>
        </p:spPr>
      </p:pic>
    </p:spTree>
    <p:extLst>
      <p:ext uri="{BB962C8B-B14F-4D97-AF65-F5344CB8AC3E}">
        <p14:creationId xmlns:p14="http://schemas.microsoft.com/office/powerpoint/2010/main" val="2026058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bproject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066800"/>
            <a:ext cx="7534671" cy="4590030"/>
          </a:xfrm>
          <a:prstGeom prst="rect">
            <a:avLst/>
          </a:prstGeom>
        </p:spPr>
      </p:pic>
      <p:sp>
        <p:nvSpPr>
          <p:cNvPr id="8" name="Title 1"/>
          <p:cNvSpPr>
            <a:spLocks noGrp="1"/>
          </p:cNvSpPr>
          <p:nvPr>
            <p:ph type="title"/>
          </p:nvPr>
        </p:nvSpPr>
        <p:spPr>
          <a:xfrm>
            <a:off x="-9112" y="304800"/>
            <a:ext cx="4733511" cy="411162"/>
          </a:xfrm>
        </p:spPr>
        <p:txBody>
          <a:bodyPr/>
          <a:lstStyle/>
          <a:p>
            <a:r>
              <a:rPr lang="en-US" dirty="0" err="1" smtClean="0"/>
              <a:t>Geoportal</a:t>
            </a:r>
            <a:r>
              <a:rPr lang="en-US" dirty="0" smtClean="0"/>
              <a:t> GEOIDEA.RO</a:t>
            </a:r>
            <a:r>
              <a:rPr lang="en-US" dirty="0"/>
              <a:t/>
            </a:r>
            <a:br>
              <a:rPr lang="en-US" dirty="0"/>
            </a:br>
            <a:r>
              <a:rPr lang="en-US" dirty="0" smtClean="0"/>
              <a:t> </a:t>
            </a:r>
            <a:endParaRPr lang="en-US" dirty="0"/>
          </a:p>
        </p:txBody>
      </p:sp>
    </p:spTree>
    <p:extLst>
      <p:ext uri="{BB962C8B-B14F-4D97-AF65-F5344CB8AC3E}">
        <p14:creationId xmlns:p14="http://schemas.microsoft.com/office/powerpoint/2010/main" val="1000457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2014-04-04 08.23.3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9200"/>
            <a:ext cx="9144000" cy="4418182"/>
          </a:xfrm>
          <a:prstGeom prst="rect">
            <a:avLst/>
          </a:prstGeom>
        </p:spPr>
      </p:pic>
      <p:sp>
        <p:nvSpPr>
          <p:cNvPr id="7" name="Title 1"/>
          <p:cNvSpPr>
            <a:spLocks noGrp="1"/>
          </p:cNvSpPr>
          <p:nvPr>
            <p:ph type="title"/>
          </p:nvPr>
        </p:nvSpPr>
        <p:spPr>
          <a:xfrm>
            <a:off x="-9112" y="304800"/>
            <a:ext cx="4733511" cy="411162"/>
          </a:xfrm>
        </p:spPr>
        <p:txBody>
          <a:bodyPr/>
          <a:lstStyle/>
          <a:p>
            <a:r>
              <a:rPr lang="en-US" dirty="0" err="1" smtClean="0"/>
              <a:t>Geoportal</a:t>
            </a:r>
            <a:r>
              <a:rPr lang="en-US" dirty="0" smtClean="0"/>
              <a:t> GEOIDEA.RO</a:t>
            </a:r>
            <a:r>
              <a:rPr lang="en-US" dirty="0"/>
              <a:t/>
            </a:r>
            <a:br>
              <a:rPr lang="en-US" dirty="0"/>
            </a:br>
            <a:r>
              <a:rPr lang="en-US" dirty="0" smtClean="0"/>
              <a:t> </a:t>
            </a:r>
            <a:endParaRPr lang="en-US" dirty="0"/>
          </a:p>
        </p:txBody>
      </p:sp>
    </p:spTree>
    <p:extLst>
      <p:ext uri="{BB962C8B-B14F-4D97-AF65-F5344CB8AC3E}">
        <p14:creationId xmlns:p14="http://schemas.microsoft.com/office/powerpoint/2010/main" val="67342124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9112" y="304800"/>
            <a:ext cx="4733511" cy="411162"/>
          </a:xfrm>
        </p:spPr>
        <p:txBody>
          <a:bodyPr/>
          <a:lstStyle/>
          <a:p>
            <a:r>
              <a:rPr lang="en-US" dirty="0" err="1" smtClean="0"/>
              <a:t>Geoportal</a:t>
            </a:r>
            <a:r>
              <a:rPr lang="en-US" dirty="0" smtClean="0"/>
              <a:t> GEOIDEA.RO</a:t>
            </a:r>
            <a:r>
              <a:rPr lang="en-US" dirty="0"/>
              <a:t/>
            </a:r>
            <a:br>
              <a:rPr lang="en-US" dirty="0"/>
            </a:br>
            <a:r>
              <a:rPr lang="en-US" dirty="0" smtClean="0"/>
              <a:t> </a:t>
            </a:r>
            <a:endParaRPr lang="en-US" dirty="0"/>
          </a:p>
        </p:txBody>
      </p:sp>
      <p:sp>
        <p:nvSpPr>
          <p:cNvPr id="4" name="TextShape 2"/>
          <p:cNvSpPr txBox="1"/>
          <p:nvPr/>
        </p:nvSpPr>
        <p:spPr>
          <a:xfrm>
            <a:off x="163800" y="1371600"/>
            <a:ext cx="6145560" cy="2560320"/>
          </a:xfrm>
          <a:prstGeom prst="rect">
            <a:avLst/>
          </a:prstGeom>
          <a:noFill/>
          <a:ln>
            <a:noFill/>
          </a:ln>
        </p:spPr>
        <p:txBody>
          <a:bodyPr lIns="0" tIns="0" rIns="0" bIns="0"/>
          <a:lstStyle/>
          <a:p>
            <a:r>
              <a:rPr lang="en-US" sz="2000" b="1" dirty="0">
                <a:latin typeface="Times New Roman"/>
              </a:rPr>
              <a:t>159 </a:t>
            </a:r>
            <a:r>
              <a:rPr lang="en-US" sz="2000" b="1" dirty="0" err="1">
                <a:latin typeface="Times New Roman"/>
              </a:rPr>
              <a:t>seturi</a:t>
            </a:r>
            <a:r>
              <a:rPr lang="en-US" sz="2000" b="1" dirty="0">
                <a:latin typeface="Times New Roman"/>
              </a:rPr>
              <a:t> de date </a:t>
            </a:r>
            <a:r>
              <a:rPr lang="en-US" sz="2000" b="1" dirty="0" err="1">
                <a:latin typeface="Times New Roman"/>
              </a:rPr>
              <a:t>împărțite</a:t>
            </a:r>
            <a:r>
              <a:rPr lang="en-US" sz="2000" b="1" dirty="0">
                <a:latin typeface="Times New Roman"/>
              </a:rPr>
              <a:t> </a:t>
            </a:r>
            <a:r>
              <a:rPr lang="en-US" sz="2000" b="1" dirty="0" err="1">
                <a:latin typeface="Times New Roman"/>
              </a:rPr>
              <a:t>în</a:t>
            </a:r>
            <a:r>
              <a:rPr lang="en-US" sz="2000" b="1" dirty="0">
                <a:latin typeface="Times New Roman"/>
              </a:rPr>
              <a:t> 26 </a:t>
            </a:r>
            <a:r>
              <a:rPr lang="en-US" sz="2000" b="1" dirty="0" err="1">
                <a:latin typeface="Times New Roman"/>
              </a:rPr>
              <a:t>strate</a:t>
            </a:r>
            <a:r>
              <a:rPr lang="en-US" sz="2000" b="1" dirty="0">
                <a:latin typeface="Times New Roman"/>
              </a:rPr>
              <a:t> </a:t>
            </a:r>
            <a:endParaRPr dirty="0"/>
          </a:p>
          <a:p>
            <a:r>
              <a:rPr lang="en-US" sz="2000" dirty="0" err="1">
                <a:latin typeface="Times New Roman"/>
              </a:rPr>
              <a:t>Surse</a:t>
            </a:r>
            <a:r>
              <a:rPr lang="en-US" sz="2000" dirty="0">
                <a:latin typeface="Times New Roman"/>
              </a:rPr>
              <a:t> de date: </a:t>
            </a:r>
            <a:endParaRPr dirty="0"/>
          </a:p>
          <a:p>
            <a:pPr>
              <a:buSzPct val="45000"/>
              <a:buFont typeface="StarSymbol"/>
              <a:buChar char=""/>
            </a:pPr>
            <a:r>
              <a:rPr lang="en-US" sz="2000" dirty="0" err="1">
                <a:latin typeface="Times New Roman"/>
              </a:rPr>
              <a:t>Data.gov.ro</a:t>
            </a:r>
            <a:endParaRPr dirty="0"/>
          </a:p>
          <a:p>
            <a:pPr>
              <a:buSzPct val="45000"/>
              <a:buFont typeface="StarSymbol"/>
              <a:buChar char=""/>
            </a:pPr>
            <a:r>
              <a:rPr lang="en-US" sz="2000" dirty="0">
                <a:latin typeface="Times New Roman"/>
              </a:rPr>
              <a:t>Date </a:t>
            </a:r>
            <a:r>
              <a:rPr lang="en-US" sz="2000" dirty="0" err="1">
                <a:latin typeface="Times New Roman"/>
              </a:rPr>
              <a:t>deschise</a:t>
            </a:r>
            <a:r>
              <a:rPr lang="en-US" sz="2000" dirty="0">
                <a:latin typeface="Times New Roman"/>
              </a:rPr>
              <a:t> din </a:t>
            </a:r>
            <a:r>
              <a:rPr lang="en-US" sz="2000" dirty="0" err="1">
                <a:latin typeface="Times New Roman"/>
              </a:rPr>
              <a:t>cercetare</a:t>
            </a:r>
            <a:endParaRPr dirty="0"/>
          </a:p>
          <a:p>
            <a:pPr>
              <a:buSzPct val="45000"/>
              <a:buFont typeface="StarSymbol"/>
              <a:buChar char=""/>
            </a:pPr>
            <a:r>
              <a:rPr lang="en-US" sz="2000" dirty="0">
                <a:latin typeface="Times New Roman"/>
              </a:rPr>
              <a:t>Date </a:t>
            </a:r>
            <a:r>
              <a:rPr lang="en-US" sz="2000" dirty="0" err="1">
                <a:latin typeface="Times New Roman"/>
              </a:rPr>
              <a:t>colectate</a:t>
            </a:r>
            <a:r>
              <a:rPr lang="en-US" sz="2000" dirty="0">
                <a:latin typeface="Times New Roman"/>
              </a:rPr>
              <a:t>/</a:t>
            </a:r>
            <a:r>
              <a:rPr lang="en-US" sz="2000" dirty="0" err="1">
                <a:latin typeface="Times New Roman"/>
              </a:rPr>
              <a:t>produse</a:t>
            </a:r>
            <a:r>
              <a:rPr lang="en-US" sz="2000" dirty="0">
                <a:latin typeface="Times New Roman"/>
              </a:rPr>
              <a:t> de </a:t>
            </a:r>
            <a:r>
              <a:rPr lang="en-US" sz="2000" dirty="0" err="1">
                <a:latin typeface="Times New Roman"/>
              </a:rPr>
              <a:t>către</a:t>
            </a:r>
            <a:r>
              <a:rPr lang="en-US" sz="2000" dirty="0">
                <a:latin typeface="Times New Roman"/>
              </a:rPr>
              <a:t> </a:t>
            </a:r>
            <a:r>
              <a:rPr lang="en-US" sz="2000" dirty="0" err="1">
                <a:latin typeface="Times New Roman"/>
              </a:rPr>
              <a:t>comunitate</a:t>
            </a:r>
            <a:r>
              <a:rPr lang="en-US" sz="2000" dirty="0">
                <a:latin typeface="Times New Roman"/>
              </a:rPr>
              <a:t> (Open Street Map)</a:t>
            </a:r>
            <a:endParaRPr dirty="0"/>
          </a:p>
          <a:p>
            <a:endParaRPr dirty="0"/>
          </a:p>
          <a:p>
            <a:endParaRPr dirty="0"/>
          </a:p>
          <a:p>
            <a:pPr>
              <a:buSzPct val="45000"/>
              <a:buFont typeface="StarSymbol"/>
              <a:buChar char=""/>
            </a:pPr>
            <a:endParaRPr dirty="0"/>
          </a:p>
          <a:p>
            <a:endParaRPr dirty="0"/>
          </a:p>
          <a:p>
            <a:endParaRPr dirty="0"/>
          </a:p>
        </p:txBody>
      </p:sp>
      <p:sp>
        <p:nvSpPr>
          <p:cNvPr id="5" name="TextShape 3"/>
          <p:cNvSpPr txBox="1"/>
          <p:nvPr/>
        </p:nvSpPr>
        <p:spPr>
          <a:xfrm>
            <a:off x="6934200" y="685800"/>
            <a:ext cx="2122200" cy="3383280"/>
          </a:xfrm>
          <a:prstGeom prst="rect">
            <a:avLst/>
          </a:prstGeom>
          <a:noFill/>
          <a:ln>
            <a:noFill/>
          </a:ln>
        </p:spPr>
        <p:txBody>
          <a:bodyPr lIns="0" tIns="0" rIns="0" bIns="0"/>
          <a:lstStyle/>
          <a:p>
            <a:r>
              <a:rPr lang="en-US" sz="2000" dirty="0" err="1">
                <a:latin typeface="Times New Roman"/>
              </a:rPr>
              <a:t>Domenii</a:t>
            </a:r>
            <a:r>
              <a:rPr lang="en-US" sz="2000" dirty="0">
                <a:latin typeface="Times New Roman"/>
              </a:rPr>
              <a:t>:</a:t>
            </a:r>
            <a:endParaRPr dirty="0"/>
          </a:p>
          <a:p>
            <a:pPr>
              <a:buSzPct val="45000"/>
              <a:buFont typeface="StarSymbol"/>
              <a:buChar char=""/>
            </a:pPr>
            <a:r>
              <a:rPr lang="en-US" sz="2000" dirty="0" err="1">
                <a:latin typeface="Times New Roman"/>
              </a:rPr>
              <a:t>Sănătate</a:t>
            </a:r>
            <a:endParaRPr dirty="0"/>
          </a:p>
          <a:p>
            <a:pPr>
              <a:buSzPct val="45000"/>
              <a:buFont typeface="StarSymbol"/>
              <a:buChar char=""/>
            </a:pPr>
            <a:r>
              <a:rPr lang="en-US" sz="2000" dirty="0" err="1">
                <a:latin typeface="Times New Roman"/>
              </a:rPr>
              <a:t>Agricultură</a:t>
            </a:r>
            <a:endParaRPr dirty="0"/>
          </a:p>
          <a:p>
            <a:pPr>
              <a:buSzPct val="45000"/>
              <a:buFont typeface="StarSymbol"/>
              <a:buChar char=""/>
            </a:pPr>
            <a:r>
              <a:rPr lang="en-US" sz="2000" dirty="0" err="1">
                <a:latin typeface="Times New Roman"/>
              </a:rPr>
              <a:t>Demografie</a:t>
            </a:r>
            <a:endParaRPr dirty="0"/>
          </a:p>
          <a:p>
            <a:pPr>
              <a:buSzPct val="45000"/>
              <a:buFont typeface="StarSymbol"/>
              <a:buChar char=""/>
            </a:pPr>
            <a:r>
              <a:rPr lang="en-US" sz="2000" dirty="0">
                <a:latin typeface="Times New Roman"/>
              </a:rPr>
              <a:t>Politic</a:t>
            </a:r>
            <a:endParaRPr dirty="0"/>
          </a:p>
          <a:p>
            <a:pPr>
              <a:buSzPct val="45000"/>
              <a:buFont typeface="StarSymbol"/>
              <a:buChar char=""/>
            </a:pPr>
            <a:r>
              <a:rPr lang="en-US" sz="2000" dirty="0" err="1">
                <a:latin typeface="Times New Roman"/>
              </a:rPr>
              <a:t>Hidrogeologie</a:t>
            </a:r>
            <a:endParaRPr dirty="0"/>
          </a:p>
          <a:p>
            <a:pPr>
              <a:buSzPct val="45000"/>
              <a:buFont typeface="StarSymbol"/>
              <a:buChar char=""/>
            </a:pPr>
            <a:r>
              <a:rPr lang="en-US" sz="2000" dirty="0">
                <a:latin typeface="Times New Roman"/>
              </a:rPr>
              <a:t>etc. </a:t>
            </a:r>
            <a:endParaRPr dirty="0"/>
          </a:p>
          <a:p>
            <a:endParaRPr dirty="0"/>
          </a:p>
          <a:p>
            <a:pPr>
              <a:buSzPct val="45000"/>
              <a:buFont typeface="StarSymbol"/>
              <a:buChar char=""/>
            </a:pPr>
            <a:endParaRPr dirty="0"/>
          </a:p>
          <a:p>
            <a:endParaRPr dirty="0"/>
          </a:p>
          <a:p>
            <a:endParaRPr dirty="0"/>
          </a:p>
        </p:txBody>
      </p:sp>
      <p:sp>
        <p:nvSpPr>
          <p:cNvPr id="6" name="CustomShape 6"/>
          <p:cNvSpPr/>
          <p:nvPr/>
        </p:nvSpPr>
        <p:spPr>
          <a:xfrm>
            <a:off x="1371600" y="3581400"/>
            <a:ext cx="7223760" cy="2743200"/>
          </a:xfrm>
          <a:prstGeom prst="rect">
            <a:avLst/>
          </a:prstGeom>
          <a:noFill/>
          <a:ln w="18360">
            <a:solidFill>
              <a:srgbClr val="3465A4"/>
            </a:solidFill>
            <a:round/>
          </a:ln>
        </p:spPr>
        <p:style>
          <a:lnRef idx="0">
            <a:scrgbClr r="0" g="0" b="0"/>
          </a:lnRef>
          <a:fillRef idx="0">
            <a:scrgbClr r="0" g="0" b="0"/>
          </a:fillRef>
          <a:effectRef idx="0">
            <a:scrgbClr r="0" g="0" b="0"/>
          </a:effectRef>
          <a:fontRef idx="minor"/>
        </p:style>
      </p:sp>
      <p:sp>
        <p:nvSpPr>
          <p:cNvPr id="2" name="TextBox 1"/>
          <p:cNvSpPr txBox="1"/>
          <p:nvPr/>
        </p:nvSpPr>
        <p:spPr>
          <a:xfrm>
            <a:off x="2710303" y="4285423"/>
            <a:ext cx="184666" cy="369332"/>
          </a:xfrm>
          <a:prstGeom prst="rect">
            <a:avLst/>
          </a:prstGeom>
          <a:noFill/>
        </p:spPr>
        <p:txBody>
          <a:bodyPr wrap="none" rtlCol="0">
            <a:spAutoFit/>
          </a:bodyPr>
          <a:lstStyle/>
          <a:p>
            <a:endParaRPr lang="de-DE" dirty="0"/>
          </a:p>
        </p:txBody>
      </p:sp>
      <p:sp>
        <p:nvSpPr>
          <p:cNvPr id="8" name="TextShape 4"/>
          <p:cNvSpPr txBox="1"/>
          <p:nvPr/>
        </p:nvSpPr>
        <p:spPr>
          <a:xfrm>
            <a:off x="1737360" y="3764280"/>
            <a:ext cx="3566160" cy="2691000"/>
          </a:xfrm>
          <a:prstGeom prst="rect">
            <a:avLst/>
          </a:prstGeom>
          <a:noFill/>
          <a:ln w="18360">
            <a:noFill/>
          </a:ln>
        </p:spPr>
        <p:txBody>
          <a:bodyPr lIns="99000" tIns="54000" rIns="99000" bIns="54000"/>
          <a:lstStyle/>
          <a:p>
            <a:r>
              <a:rPr lang="en-US" sz="2000" dirty="0" err="1">
                <a:latin typeface="Times New Roman"/>
                <a:ea typeface="SimSun"/>
              </a:rPr>
              <a:t>Datele</a:t>
            </a:r>
            <a:r>
              <a:rPr lang="en-US" sz="2000" dirty="0">
                <a:latin typeface="Times New Roman"/>
                <a:ea typeface="SimSun"/>
              </a:rPr>
              <a:t> </a:t>
            </a:r>
            <a:r>
              <a:rPr lang="en-US" sz="2000" dirty="0" err="1">
                <a:latin typeface="Times New Roman"/>
                <a:ea typeface="SimSun"/>
              </a:rPr>
              <a:t>stocate</a:t>
            </a:r>
            <a:r>
              <a:rPr lang="en-US" sz="2000" dirty="0">
                <a:latin typeface="Times New Roman"/>
                <a:ea typeface="SimSun"/>
              </a:rPr>
              <a:t> </a:t>
            </a:r>
            <a:r>
              <a:rPr lang="en-US" sz="2000" dirty="0" err="1">
                <a:latin typeface="Times New Roman"/>
                <a:ea typeface="SimSun"/>
              </a:rPr>
              <a:t>sunt</a:t>
            </a:r>
            <a:r>
              <a:rPr lang="en-US" sz="2000" dirty="0">
                <a:latin typeface="Times New Roman"/>
                <a:ea typeface="SimSun"/>
              </a:rPr>
              <a:t> </a:t>
            </a:r>
            <a:r>
              <a:rPr lang="en-US" sz="2000" dirty="0" err="1">
                <a:latin typeface="Times New Roman"/>
                <a:ea typeface="SimSun"/>
              </a:rPr>
              <a:t>structurate</a:t>
            </a:r>
            <a:endParaRPr dirty="0"/>
          </a:p>
          <a:p>
            <a:r>
              <a:rPr lang="en-US" sz="2000" dirty="0">
                <a:latin typeface="Times New Roman"/>
                <a:ea typeface="SimSun"/>
              </a:rPr>
              <a:t> </a:t>
            </a:r>
            <a:r>
              <a:rPr lang="en-US" sz="2000" dirty="0" err="1">
                <a:latin typeface="Times New Roman"/>
                <a:ea typeface="SimSun"/>
              </a:rPr>
              <a:t>după</a:t>
            </a:r>
            <a:r>
              <a:rPr lang="en-US" sz="2000" dirty="0">
                <a:latin typeface="Times New Roman"/>
                <a:ea typeface="SimSun"/>
              </a:rPr>
              <a:t> </a:t>
            </a:r>
            <a:r>
              <a:rPr lang="en-US" sz="2000" dirty="0" err="1">
                <a:latin typeface="Times New Roman"/>
                <a:ea typeface="SimSun"/>
              </a:rPr>
              <a:t>principiile</a:t>
            </a:r>
            <a:r>
              <a:rPr lang="en-US" sz="2000" dirty="0">
                <a:latin typeface="Times New Roman"/>
                <a:ea typeface="SimSun"/>
              </a:rPr>
              <a:t> Linked Data :</a:t>
            </a:r>
            <a:endParaRPr dirty="0"/>
          </a:p>
          <a:p>
            <a:pPr>
              <a:buSzPct val="45000"/>
              <a:buFont typeface="StarSymbol"/>
              <a:buChar char=""/>
            </a:pPr>
            <a:r>
              <a:rPr lang="en-US" sz="2000" dirty="0" err="1">
                <a:latin typeface="Times New Roman"/>
                <a:ea typeface="SimSun"/>
              </a:rPr>
              <a:t>Deschise</a:t>
            </a:r>
            <a:endParaRPr dirty="0"/>
          </a:p>
          <a:p>
            <a:pPr>
              <a:buSzPct val="45000"/>
              <a:buFont typeface="StarSymbol"/>
              <a:buChar char=""/>
            </a:pPr>
            <a:r>
              <a:rPr lang="en-US" sz="2000" dirty="0" err="1">
                <a:latin typeface="Times New Roman"/>
                <a:ea typeface="SimSun"/>
              </a:rPr>
              <a:t>Modulare</a:t>
            </a:r>
            <a:endParaRPr dirty="0"/>
          </a:p>
          <a:p>
            <a:pPr>
              <a:buSzPct val="45000"/>
              <a:buFont typeface="StarSymbol"/>
              <a:buChar char=""/>
            </a:pPr>
            <a:r>
              <a:rPr lang="en-US" sz="2000" dirty="0" err="1">
                <a:latin typeface="Times New Roman"/>
                <a:ea typeface="SimSun"/>
              </a:rPr>
              <a:t>scalabile</a:t>
            </a:r>
            <a:r>
              <a:rPr lang="en-US" sz="2000" dirty="0">
                <a:latin typeface="Times New Roman"/>
                <a:ea typeface="SimSun"/>
              </a:rPr>
              <a:t>  </a:t>
            </a:r>
            <a:endParaRPr dirty="0"/>
          </a:p>
          <a:p>
            <a:pPr>
              <a:buSzPct val="45000"/>
              <a:buFont typeface="StarSymbol"/>
              <a:buChar char=""/>
            </a:pPr>
            <a:endParaRPr dirty="0"/>
          </a:p>
        </p:txBody>
      </p:sp>
      <p:sp>
        <p:nvSpPr>
          <p:cNvPr id="9" name="TextShape 5"/>
          <p:cNvSpPr txBox="1"/>
          <p:nvPr/>
        </p:nvSpPr>
        <p:spPr>
          <a:xfrm>
            <a:off x="5669280" y="3764280"/>
            <a:ext cx="3566160" cy="2691000"/>
          </a:xfrm>
          <a:prstGeom prst="rect">
            <a:avLst/>
          </a:prstGeom>
          <a:noFill/>
          <a:ln w="18360">
            <a:noFill/>
          </a:ln>
        </p:spPr>
        <p:txBody>
          <a:bodyPr lIns="99000" tIns="54000" rIns="99000" bIns="54000"/>
          <a:lstStyle/>
          <a:p>
            <a:r>
              <a:rPr lang="en-US" sz="2000">
                <a:latin typeface="Times New Roman"/>
                <a:ea typeface="SimSun"/>
              </a:rPr>
              <a:t>Formatele disponibile:</a:t>
            </a:r>
            <a:endParaRPr/>
          </a:p>
          <a:p>
            <a:pPr>
              <a:buSzPct val="45000"/>
              <a:buFont typeface="StarSymbol"/>
              <a:buChar char=""/>
            </a:pPr>
            <a:r>
              <a:rPr lang="en-US" sz="2000">
                <a:latin typeface="Times New Roman"/>
                <a:ea typeface="SimSun"/>
              </a:rPr>
              <a:t>ESRI shapefile </a:t>
            </a:r>
            <a:endParaRPr/>
          </a:p>
          <a:p>
            <a:pPr>
              <a:buSzPct val="45000"/>
              <a:buFont typeface="StarSymbol"/>
              <a:buChar char=""/>
            </a:pPr>
            <a:r>
              <a:rPr lang="en-US" sz="2000">
                <a:latin typeface="Times New Roman"/>
                <a:ea typeface="SimSun"/>
              </a:rPr>
              <a:t>Autodesk .dxf</a:t>
            </a:r>
            <a:endParaRPr/>
          </a:p>
          <a:p>
            <a:pPr>
              <a:buSzPct val="45000"/>
              <a:buFont typeface="StarSymbol"/>
              <a:buChar char=""/>
            </a:pPr>
            <a:r>
              <a:rPr lang="en-US" sz="2000">
                <a:latin typeface="Times New Roman"/>
                <a:ea typeface="SimSun"/>
              </a:rPr>
              <a:t>GeoTIFF .tif</a:t>
            </a:r>
            <a:endParaRPr/>
          </a:p>
          <a:p>
            <a:pPr>
              <a:buSzPct val="45000"/>
              <a:buFont typeface="StarSymbol"/>
              <a:buChar char=""/>
            </a:pPr>
            <a:endParaRPr/>
          </a:p>
          <a:p>
            <a:pPr>
              <a:buSzPct val="45000"/>
              <a:buFont typeface="StarSymbol"/>
              <a:buChar char=""/>
            </a:pPr>
            <a:endParaRPr/>
          </a:p>
        </p:txBody>
      </p:sp>
    </p:spTree>
    <p:extLst>
      <p:ext uri="{BB962C8B-B14F-4D97-AF65-F5344CB8AC3E}">
        <p14:creationId xmlns:p14="http://schemas.microsoft.com/office/powerpoint/2010/main" val="243080387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304800"/>
            <a:ext cx="8763000" cy="381000"/>
          </a:xfrm>
        </p:spPr>
        <p:txBody>
          <a:bodyPr/>
          <a:lstStyle/>
          <a:p>
            <a:r>
              <a:rPr lang="en-US" dirty="0" smtClean="0"/>
              <a:t>GEOIDEA.RO </a:t>
            </a:r>
            <a:r>
              <a:rPr lang="en-US" dirty="0" smtClean="0"/>
              <a:t>: </a:t>
            </a:r>
            <a:r>
              <a:rPr lang="en-US" dirty="0" err="1" smtClean="0"/>
              <a:t>Hackathon</a:t>
            </a:r>
            <a:r>
              <a:rPr lang="en-US" dirty="0" smtClean="0"/>
              <a:t> (</a:t>
            </a:r>
            <a:r>
              <a:rPr lang="en-US" dirty="0" err="1" smtClean="0"/>
              <a:t>seminarii</a:t>
            </a:r>
            <a:r>
              <a:rPr lang="en-US" dirty="0" smtClean="0"/>
              <a:t> </a:t>
            </a:r>
            <a:r>
              <a:rPr lang="en-US" dirty="0" err="1" smtClean="0"/>
              <a:t>deschise</a:t>
            </a:r>
            <a:r>
              <a:rPr lang="en-US" dirty="0" smtClean="0"/>
              <a:t>)</a:t>
            </a:r>
            <a:endParaRPr lang="en-US" dirty="0"/>
          </a:p>
        </p:txBody>
      </p:sp>
      <p:sp>
        <p:nvSpPr>
          <p:cNvPr id="2" name="TextBox 1"/>
          <p:cNvSpPr txBox="1"/>
          <p:nvPr/>
        </p:nvSpPr>
        <p:spPr>
          <a:xfrm>
            <a:off x="304800" y="1066800"/>
            <a:ext cx="8686800" cy="707886"/>
          </a:xfrm>
          <a:prstGeom prst="rect">
            <a:avLst/>
          </a:prstGeom>
          <a:noFill/>
        </p:spPr>
        <p:txBody>
          <a:bodyPr wrap="square" rtlCol="0">
            <a:spAutoFit/>
          </a:bodyPr>
          <a:lstStyle/>
          <a:p>
            <a:r>
              <a:rPr lang="en-US" sz="2000" dirty="0" smtClean="0">
                <a:latin typeface="Book Antiqua"/>
                <a:cs typeface="Book Antiqua"/>
              </a:rPr>
              <a:t>20 </a:t>
            </a:r>
            <a:r>
              <a:rPr lang="en-US" sz="2000" dirty="0" err="1" smtClean="0">
                <a:latin typeface="Book Antiqua"/>
                <a:cs typeface="Book Antiqua"/>
              </a:rPr>
              <a:t>iunie</a:t>
            </a:r>
            <a:r>
              <a:rPr lang="en-US" sz="2000" dirty="0" smtClean="0">
                <a:latin typeface="Book Antiqua"/>
                <a:cs typeface="Book Antiqua"/>
              </a:rPr>
              <a:t> 2013 – </a:t>
            </a:r>
            <a:r>
              <a:rPr lang="en-US" sz="2000" b="1" dirty="0" smtClean="0">
                <a:latin typeface="Book Antiqua"/>
                <a:cs typeface="Book Antiqua"/>
              </a:rPr>
              <a:t>The Open </a:t>
            </a:r>
            <a:r>
              <a:rPr lang="en-US" sz="2000" b="1" dirty="0" err="1" smtClean="0">
                <a:latin typeface="Book Antiqua"/>
                <a:cs typeface="Book Antiqua"/>
              </a:rPr>
              <a:t>GeoData</a:t>
            </a:r>
            <a:r>
              <a:rPr lang="en-US" sz="2000" b="1" dirty="0" smtClean="0">
                <a:latin typeface="Book Antiqua"/>
                <a:cs typeface="Book Antiqua"/>
              </a:rPr>
              <a:t> </a:t>
            </a:r>
            <a:r>
              <a:rPr lang="en-US" sz="2000" b="1" dirty="0" err="1" smtClean="0">
                <a:latin typeface="Book Antiqua"/>
                <a:cs typeface="Book Antiqua"/>
              </a:rPr>
              <a:t>Hacktahon</a:t>
            </a:r>
            <a:r>
              <a:rPr lang="en-US" sz="2000" b="1" dirty="0" smtClean="0">
                <a:latin typeface="Book Antiqua"/>
                <a:cs typeface="Book Antiqua"/>
              </a:rPr>
              <a:t> </a:t>
            </a:r>
            <a:r>
              <a:rPr lang="en-US" sz="2000" dirty="0" smtClean="0">
                <a:latin typeface="Book Antiqua"/>
                <a:cs typeface="Book Antiqua"/>
              </a:rPr>
              <a:t>(Free and Open Source Solutions for Geospatial – Central and Eastern Europe – FOSS4G- CEE)</a:t>
            </a:r>
            <a:endParaRPr lang="en-US" sz="2000" dirty="0">
              <a:latin typeface="Book Antiqua"/>
              <a:cs typeface="Book Antiqua"/>
            </a:endParaRPr>
          </a:p>
        </p:txBody>
      </p:sp>
      <p:sp>
        <p:nvSpPr>
          <p:cNvPr id="5" name="TextBox 4"/>
          <p:cNvSpPr txBox="1"/>
          <p:nvPr/>
        </p:nvSpPr>
        <p:spPr>
          <a:xfrm>
            <a:off x="457200" y="2895600"/>
            <a:ext cx="4572000" cy="1323439"/>
          </a:xfrm>
          <a:prstGeom prst="rect">
            <a:avLst/>
          </a:prstGeom>
          <a:noFill/>
        </p:spPr>
        <p:txBody>
          <a:bodyPr wrap="square" rtlCol="0">
            <a:spAutoFit/>
          </a:bodyPr>
          <a:lstStyle/>
          <a:p>
            <a:r>
              <a:rPr lang="en-US" sz="2000" dirty="0" err="1" smtClean="0">
                <a:latin typeface="Book Antiqua"/>
                <a:cs typeface="Book Antiqua"/>
              </a:rPr>
              <a:t>Număr</a:t>
            </a:r>
            <a:r>
              <a:rPr lang="en-US" sz="2000" dirty="0" smtClean="0">
                <a:latin typeface="Book Antiqua"/>
                <a:cs typeface="Book Antiqua"/>
              </a:rPr>
              <a:t> de </a:t>
            </a:r>
            <a:r>
              <a:rPr lang="en-US" sz="2000" dirty="0" err="1" smtClean="0">
                <a:latin typeface="Book Antiqua"/>
                <a:cs typeface="Book Antiqua"/>
              </a:rPr>
              <a:t>participanți</a:t>
            </a:r>
            <a:r>
              <a:rPr lang="en-US" sz="2000" dirty="0" smtClean="0">
                <a:latin typeface="Book Antiqua"/>
                <a:cs typeface="Book Antiqua"/>
              </a:rPr>
              <a:t> – 15</a:t>
            </a:r>
          </a:p>
          <a:p>
            <a:r>
              <a:rPr lang="en-US" sz="2000" dirty="0" err="1" smtClean="0">
                <a:latin typeface="Book Antiqua"/>
                <a:cs typeface="Book Antiqua"/>
              </a:rPr>
              <a:t>Număr</a:t>
            </a:r>
            <a:r>
              <a:rPr lang="en-US" sz="2000" dirty="0" smtClean="0">
                <a:latin typeface="Book Antiqua"/>
                <a:cs typeface="Book Antiqua"/>
              </a:rPr>
              <a:t> de </a:t>
            </a:r>
            <a:r>
              <a:rPr lang="en-US" sz="2000" dirty="0" err="1" smtClean="0">
                <a:latin typeface="Book Antiqua"/>
                <a:cs typeface="Book Antiqua"/>
              </a:rPr>
              <a:t>proiecte</a:t>
            </a:r>
            <a:r>
              <a:rPr lang="en-US" sz="2000" dirty="0">
                <a:latin typeface="Book Antiqua"/>
                <a:cs typeface="Book Antiqua"/>
              </a:rPr>
              <a:t> </a:t>
            </a:r>
            <a:r>
              <a:rPr lang="en-US" sz="2000" dirty="0" smtClean="0">
                <a:latin typeface="Book Antiqua"/>
                <a:cs typeface="Book Antiqua"/>
              </a:rPr>
              <a:t>– 4</a:t>
            </a:r>
          </a:p>
          <a:p>
            <a:r>
              <a:rPr lang="en-US" sz="2000" dirty="0" smtClean="0">
                <a:latin typeface="Book Antiqua"/>
                <a:cs typeface="Book Antiqua"/>
              </a:rPr>
              <a:t>Mai </a:t>
            </a:r>
            <a:r>
              <a:rPr lang="en-US" sz="2000" dirty="0" err="1" smtClean="0">
                <a:latin typeface="Book Antiqua"/>
                <a:cs typeface="Book Antiqua"/>
              </a:rPr>
              <a:t>multe</a:t>
            </a:r>
            <a:r>
              <a:rPr lang="en-US" sz="2000" dirty="0" smtClean="0">
                <a:latin typeface="Book Antiqua"/>
                <a:cs typeface="Book Antiqua"/>
              </a:rPr>
              <a:t> </a:t>
            </a:r>
            <a:r>
              <a:rPr lang="en-US" sz="2000" dirty="0" err="1" smtClean="0">
                <a:latin typeface="Book Antiqua"/>
                <a:cs typeface="Book Antiqua"/>
              </a:rPr>
              <a:t>detalii</a:t>
            </a:r>
            <a:r>
              <a:rPr lang="en-US" sz="2000" dirty="0" smtClean="0">
                <a:latin typeface="Book Antiqua"/>
                <a:cs typeface="Book Antiqua"/>
              </a:rPr>
              <a:t> </a:t>
            </a:r>
            <a:r>
              <a:rPr lang="nl-NL" sz="2000" dirty="0">
                <a:latin typeface="Book Antiqua"/>
                <a:cs typeface="Book Antiqua"/>
              </a:rPr>
              <a:t>http://2013.foss4g-cee.org/program/</a:t>
            </a:r>
            <a:r>
              <a:rPr lang="nl-NL" sz="2000" dirty="0" err="1">
                <a:latin typeface="Book Antiqua"/>
                <a:cs typeface="Book Antiqua"/>
              </a:rPr>
              <a:t>geodata-hackathon</a:t>
            </a:r>
            <a:endParaRPr lang="en-US" sz="2000" dirty="0">
              <a:latin typeface="Book Antiqua"/>
              <a:cs typeface="Book Antiqua"/>
            </a:endParaRPr>
          </a:p>
        </p:txBody>
      </p:sp>
      <p:pic>
        <p:nvPicPr>
          <p:cNvPr id="3" name="Picture 2" descr="IMG_50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981200"/>
            <a:ext cx="3733800" cy="2800350"/>
          </a:xfrm>
          <a:prstGeom prst="rect">
            <a:avLst/>
          </a:prstGeom>
        </p:spPr>
      </p:pic>
    </p:spTree>
    <p:extLst>
      <p:ext uri="{BB962C8B-B14F-4D97-AF65-F5344CB8AC3E}">
        <p14:creationId xmlns:p14="http://schemas.microsoft.com/office/powerpoint/2010/main" val="399386474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304800"/>
            <a:ext cx="8305800" cy="381000"/>
          </a:xfrm>
        </p:spPr>
        <p:txBody>
          <a:bodyPr/>
          <a:lstStyle/>
          <a:p>
            <a:r>
              <a:rPr lang="en-US" dirty="0" smtClean="0"/>
              <a:t>GEOIDEA.RO </a:t>
            </a:r>
            <a:r>
              <a:rPr lang="en-US" dirty="0" smtClean="0"/>
              <a:t>: </a:t>
            </a:r>
            <a:r>
              <a:rPr lang="en-US" dirty="0" err="1" smtClean="0"/>
              <a:t>Hackathon</a:t>
            </a:r>
            <a:r>
              <a:rPr lang="en-US" dirty="0" smtClean="0"/>
              <a:t> (</a:t>
            </a:r>
            <a:r>
              <a:rPr lang="en-US" dirty="0" err="1" smtClean="0"/>
              <a:t>seminarii</a:t>
            </a:r>
            <a:r>
              <a:rPr lang="en-US" dirty="0" smtClean="0"/>
              <a:t> </a:t>
            </a:r>
            <a:r>
              <a:rPr lang="en-US" dirty="0" err="1" smtClean="0"/>
              <a:t>deschise</a:t>
            </a:r>
            <a:r>
              <a:rPr lang="en-US" dirty="0" smtClean="0"/>
              <a:t>)</a:t>
            </a:r>
            <a:endParaRPr lang="en-US" dirty="0"/>
          </a:p>
        </p:txBody>
      </p:sp>
      <p:sp>
        <p:nvSpPr>
          <p:cNvPr id="5" name="TextBox 4"/>
          <p:cNvSpPr txBox="1"/>
          <p:nvPr/>
        </p:nvSpPr>
        <p:spPr>
          <a:xfrm>
            <a:off x="304800" y="1066800"/>
            <a:ext cx="8686800" cy="707886"/>
          </a:xfrm>
          <a:prstGeom prst="rect">
            <a:avLst/>
          </a:prstGeom>
          <a:noFill/>
        </p:spPr>
        <p:txBody>
          <a:bodyPr wrap="square" rtlCol="0">
            <a:spAutoFit/>
          </a:bodyPr>
          <a:lstStyle/>
          <a:p>
            <a:r>
              <a:rPr lang="en-US" sz="2000" dirty="0" smtClean="0">
                <a:latin typeface="Book Antiqua"/>
                <a:cs typeface="Book Antiqua"/>
              </a:rPr>
              <a:t>22-23 </a:t>
            </a:r>
            <a:r>
              <a:rPr lang="en-US" sz="2000" dirty="0" err="1" smtClean="0">
                <a:latin typeface="Book Antiqua"/>
                <a:cs typeface="Book Antiqua"/>
              </a:rPr>
              <a:t>februarie</a:t>
            </a:r>
            <a:r>
              <a:rPr lang="en-US" sz="2000" dirty="0" smtClean="0">
                <a:latin typeface="Book Antiqua"/>
                <a:cs typeface="Book Antiqua"/>
              </a:rPr>
              <a:t> 2014 –</a:t>
            </a:r>
            <a:r>
              <a:rPr lang="en-US" sz="2000" b="1" dirty="0" smtClean="0">
                <a:latin typeface="Book Antiqua"/>
                <a:cs typeface="Book Antiqua"/>
              </a:rPr>
              <a:t>Open Data </a:t>
            </a:r>
            <a:r>
              <a:rPr lang="en-US" sz="2000" b="1" dirty="0" err="1" smtClean="0">
                <a:latin typeface="Book Antiqua"/>
                <a:cs typeface="Book Antiqua"/>
              </a:rPr>
              <a:t>Hacktahon</a:t>
            </a:r>
            <a:r>
              <a:rPr lang="en-US" sz="2000" dirty="0" smtClean="0">
                <a:latin typeface="Book Antiqua"/>
                <a:cs typeface="Book Antiqua"/>
              </a:rPr>
              <a:t> (</a:t>
            </a:r>
            <a:r>
              <a:rPr lang="en-US" sz="2000" dirty="0" err="1" smtClean="0">
                <a:latin typeface="Book Antiqua"/>
                <a:cs typeface="Book Antiqua"/>
              </a:rPr>
              <a:t>în</a:t>
            </a:r>
            <a:r>
              <a:rPr lang="en-US" sz="2000" dirty="0" smtClean="0">
                <a:latin typeface="Book Antiqua"/>
                <a:cs typeface="Book Antiqua"/>
              </a:rPr>
              <a:t> </a:t>
            </a:r>
            <a:r>
              <a:rPr lang="en-US" sz="2000" dirty="0" err="1" smtClean="0">
                <a:latin typeface="Book Antiqua"/>
                <a:cs typeface="Book Antiqua"/>
              </a:rPr>
              <a:t>colaborare</a:t>
            </a:r>
            <a:r>
              <a:rPr lang="en-US" sz="2000" dirty="0" smtClean="0">
                <a:latin typeface="Book Antiqua"/>
                <a:cs typeface="Book Antiqua"/>
              </a:rPr>
              <a:t> cu </a:t>
            </a:r>
            <a:r>
              <a:rPr lang="en-US" sz="2000" dirty="0" err="1" smtClean="0">
                <a:latin typeface="Book Antiqua"/>
                <a:cs typeface="Book Antiqua"/>
              </a:rPr>
              <a:t>Fundația</a:t>
            </a:r>
            <a:r>
              <a:rPr lang="en-US" sz="2000" dirty="0" smtClean="0">
                <a:latin typeface="Book Antiqua"/>
                <a:cs typeface="Book Antiqua"/>
              </a:rPr>
              <a:t> </a:t>
            </a:r>
            <a:r>
              <a:rPr lang="en-US" sz="2000" dirty="0" err="1" smtClean="0">
                <a:latin typeface="Book Antiqua"/>
                <a:cs typeface="Book Antiqua"/>
              </a:rPr>
              <a:t>pentru</a:t>
            </a:r>
            <a:r>
              <a:rPr lang="en-US" sz="2000" dirty="0" smtClean="0">
                <a:latin typeface="Book Antiqua"/>
                <a:cs typeface="Book Antiqua"/>
              </a:rPr>
              <a:t> o </a:t>
            </a:r>
            <a:r>
              <a:rPr lang="en-US" sz="2000" dirty="0" err="1" smtClean="0">
                <a:latin typeface="Book Antiqua"/>
                <a:cs typeface="Book Antiqua"/>
              </a:rPr>
              <a:t>Societate</a:t>
            </a:r>
            <a:r>
              <a:rPr lang="en-US" sz="2000" dirty="0" smtClean="0">
                <a:latin typeface="Book Antiqua"/>
                <a:cs typeface="Book Antiqua"/>
              </a:rPr>
              <a:t> </a:t>
            </a:r>
            <a:r>
              <a:rPr lang="en-US" sz="2000" dirty="0" err="1" smtClean="0">
                <a:latin typeface="Book Antiqua"/>
                <a:cs typeface="Book Antiqua"/>
              </a:rPr>
              <a:t>Deschisă</a:t>
            </a:r>
            <a:r>
              <a:rPr lang="en-US" sz="2000" dirty="0" smtClean="0">
                <a:latin typeface="Book Antiqua"/>
                <a:cs typeface="Book Antiqua"/>
              </a:rPr>
              <a:t> </a:t>
            </a:r>
            <a:r>
              <a:rPr lang="en-US" sz="2000" dirty="0" err="1" smtClean="0">
                <a:latin typeface="Book Antiqua"/>
                <a:cs typeface="Book Antiqua"/>
              </a:rPr>
              <a:t>și</a:t>
            </a:r>
            <a:r>
              <a:rPr lang="en-US" sz="2000" dirty="0" smtClean="0">
                <a:latin typeface="Book Antiqua"/>
                <a:cs typeface="Book Antiqua"/>
              </a:rPr>
              <a:t> DSOD)</a:t>
            </a:r>
            <a:endParaRPr lang="en-US" sz="2000" dirty="0">
              <a:latin typeface="Book Antiqua"/>
              <a:cs typeface="Book Antiqua"/>
            </a:endParaRPr>
          </a:p>
        </p:txBody>
      </p:sp>
      <p:sp>
        <p:nvSpPr>
          <p:cNvPr id="6" name="Rectangle 5"/>
          <p:cNvSpPr/>
          <p:nvPr/>
        </p:nvSpPr>
        <p:spPr>
          <a:xfrm>
            <a:off x="381000" y="1676400"/>
            <a:ext cx="2798024" cy="969496"/>
          </a:xfrm>
          <a:prstGeom prst="rect">
            <a:avLst/>
          </a:prstGeom>
        </p:spPr>
        <p:txBody>
          <a:bodyPr wrap="none">
            <a:spAutoFit/>
          </a:bodyPr>
          <a:lstStyle/>
          <a:p>
            <a:r>
              <a:rPr lang="it-IT" sz="1900" dirty="0" err="1" smtClean="0">
                <a:latin typeface="Book Antiqua"/>
                <a:cs typeface="Book Antiqua"/>
              </a:rPr>
              <a:t>Număr</a:t>
            </a:r>
            <a:r>
              <a:rPr lang="it-IT" sz="1900" dirty="0" smtClean="0">
                <a:latin typeface="Book Antiqua"/>
                <a:cs typeface="Book Antiqua"/>
              </a:rPr>
              <a:t> </a:t>
            </a:r>
            <a:r>
              <a:rPr lang="it-IT" sz="1900" dirty="0" err="1" smtClean="0">
                <a:latin typeface="Book Antiqua"/>
                <a:cs typeface="Book Antiqua"/>
              </a:rPr>
              <a:t>participanți</a:t>
            </a:r>
            <a:r>
              <a:rPr lang="it-IT" sz="1900" dirty="0" smtClean="0">
                <a:latin typeface="Book Antiqua"/>
                <a:cs typeface="Book Antiqua"/>
              </a:rPr>
              <a:t>: 60</a:t>
            </a:r>
          </a:p>
          <a:p>
            <a:r>
              <a:rPr lang="it-IT" sz="1900" dirty="0" err="1" smtClean="0">
                <a:latin typeface="Book Antiqua"/>
                <a:cs typeface="Book Antiqua"/>
              </a:rPr>
              <a:t>Număr</a:t>
            </a:r>
            <a:r>
              <a:rPr lang="it-IT" sz="1900" dirty="0" smtClean="0">
                <a:latin typeface="Book Antiqua"/>
                <a:cs typeface="Book Antiqua"/>
              </a:rPr>
              <a:t> </a:t>
            </a:r>
            <a:r>
              <a:rPr lang="it-IT" sz="1900" dirty="0" err="1" smtClean="0">
                <a:latin typeface="Book Antiqua"/>
                <a:cs typeface="Book Antiqua"/>
              </a:rPr>
              <a:t>proiecte</a:t>
            </a:r>
            <a:r>
              <a:rPr lang="it-IT" sz="1900" dirty="0" smtClean="0">
                <a:latin typeface="Book Antiqua"/>
                <a:cs typeface="Book Antiqua"/>
              </a:rPr>
              <a:t> : 24</a:t>
            </a:r>
          </a:p>
          <a:p>
            <a:r>
              <a:rPr lang="it-IT" sz="1900" dirty="0" smtClean="0">
                <a:latin typeface="Book Antiqua"/>
                <a:cs typeface="Book Antiqua"/>
              </a:rPr>
              <a:t>http</a:t>
            </a:r>
            <a:r>
              <a:rPr lang="it-IT" sz="1900" dirty="0">
                <a:latin typeface="Book Antiqua"/>
                <a:cs typeface="Book Antiqua"/>
              </a:rPr>
              <a:t>://</a:t>
            </a:r>
            <a:r>
              <a:rPr lang="it-IT" sz="1900" dirty="0" err="1">
                <a:latin typeface="Book Antiqua"/>
                <a:cs typeface="Book Antiqua"/>
              </a:rPr>
              <a:t>datedeschise.ro</a:t>
            </a:r>
            <a:r>
              <a:rPr lang="it-IT" sz="1900" dirty="0">
                <a:latin typeface="Book Antiqua"/>
                <a:cs typeface="Book Antiqua"/>
              </a:rPr>
              <a:t>/</a:t>
            </a:r>
            <a:endParaRPr lang="en-US" sz="1900" dirty="0">
              <a:latin typeface="Book Antiqua"/>
              <a:cs typeface="Book Antiqua"/>
            </a:endParaRPr>
          </a:p>
        </p:txBody>
      </p:sp>
      <p:pic>
        <p:nvPicPr>
          <p:cNvPr id="2" name="Picture 1" descr="hack22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828800"/>
            <a:ext cx="3886200" cy="2914650"/>
          </a:xfrm>
          <a:prstGeom prst="rect">
            <a:avLst/>
          </a:prstGeom>
        </p:spPr>
      </p:pic>
      <p:pic>
        <p:nvPicPr>
          <p:cNvPr id="3" name="Picture 2" descr="IMG_008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352800"/>
            <a:ext cx="3454400" cy="2590800"/>
          </a:xfrm>
          <a:prstGeom prst="rect">
            <a:avLst/>
          </a:prstGeom>
        </p:spPr>
      </p:pic>
    </p:spTree>
    <p:extLst>
      <p:ext uri="{BB962C8B-B14F-4D97-AF65-F5344CB8AC3E}">
        <p14:creationId xmlns:p14="http://schemas.microsoft.com/office/powerpoint/2010/main" val="162055941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Activități</a:t>
            </a:r>
            <a:r>
              <a:rPr lang="en-US" dirty="0" smtClean="0"/>
              <a:t> </a:t>
            </a:r>
            <a:r>
              <a:rPr lang="en-US" dirty="0" err="1" smtClean="0"/>
              <a:t>viitoare</a:t>
            </a:r>
            <a:endParaRPr lang="en-US" dirty="0"/>
          </a:p>
        </p:txBody>
      </p:sp>
      <p:sp>
        <p:nvSpPr>
          <p:cNvPr id="3" name="Content Placeholder 2"/>
          <p:cNvSpPr>
            <a:spLocks noGrp="1"/>
          </p:cNvSpPr>
          <p:nvPr>
            <p:ph idx="1"/>
          </p:nvPr>
        </p:nvSpPr>
        <p:spPr>
          <a:xfrm>
            <a:off x="381000" y="1143000"/>
            <a:ext cx="8229600" cy="4876800"/>
          </a:xfrm>
        </p:spPr>
        <p:txBody>
          <a:bodyPr/>
          <a:lstStyle/>
          <a:p>
            <a:r>
              <a:rPr lang="en-US" dirty="0" err="1" smtClean="0"/>
              <a:t>Semnarea</a:t>
            </a:r>
            <a:r>
              <a:rPr lang="en-US" dirty="0" smtClean="0"/>
              <a:t> de </a:t>
            </a:r>
            <a:r>
              <a:rPr lang="en-US" dirty="0" err="1" smtClean="0"/>
              <a:t>parteneriate</a:t>
            </a:r>
            <a:r>
              <a:rPr lang="en-US" dirty="0" smtClean="0"/>
              <a:t> cu </a:t>
            </a:r>
            <a:r>
              <a:rPr lang="en-US" dirty="0" err="1" smtClean="0"/>
              <a:t>producători</a:t>
            </a:r>
            <a:r>
              <a:rPr lang="en-US" dirty="0" smtClean="0"/>
              <a:t> de date;</a:t>
            </a:r>
            <a:endParaRPr lang="en-US" dirty="0" smtClean="0"/>
          </a:p>
          <a:p>
            <a:r>
              <a:rPr lang="en-US" dirty="0" err="1" smtClean="0"/>
              <a:t>Analiza</a:t>
            </a:r>
            <a:r>
              <a:rPr lang="en-US" dirty="0" smtClean="0"/>
              <a:t> </a:t>
            </a:r>
            <a:r>
              <a:rPr lang="en-US" dirty="0" err="1"/>
              <a:t>impactului</a:t>
            </a:r>
            <a:r>
              <a:rPr lang="en-US" dirty="0"/>
              <a:t> </a:t>
            </a:r>
            <a:r>
              <a:rPr lang="en-US" dirty="0" err="1"/>
              <a:t>ce</a:t>
            </a:r>
            <a:r>
              <a:rPr lang="en-US" dirty="0"/>
              <a:t> </a:t>
            </a:r>
            <a:r>
              <a:rPr lang="en-US" dirty="0" err="1"/>
              <a:t>îl</a:t>
            </a:r>
            <a:r>
              <a:rPr lang="en-US" dirty="0"/>
              <a:t> </a:t>
            </a:r>
            <a:r>
              <a:rPr lang="en-US" dirty="0" err="1"/>
              <a:t>poate</a:t>
            </a:r>
            <a:r>
              <a:rPr lang="en-US" dirty="0"/>
              <a:t> </a:t>
            </a:r>
            <a:r>
              <a:rPr lang="en-US" dirty="0" err="1"/>
              <a:t>avea</a:t>
            </a:r>
            <a:r>
              <a:rPr lang="en-US" dirty="0"/>
              <a:t> </a:t>
            </a:r>
            <a:r>
              <a:rPr lang="en-US" dirty="0" err="1"/>
              <a:t>adoptarea</a:t>
            </a:r>
            <a:r>
              <a:rPr lang="en-US" dirty="0"/>
              <a:t> </a:t>
            </a:r>
            <a:r>
              <a:rPr lang="en-US" dirty="0" err="1"/>
              <a:t>unei</a:t>
            </a:r>
            <a:r>
              <a:rPr lang="en-US" dirty="0"/>
              <a:t> </a:t>
            </a:r>
            <a:r>
              <a:rPr lang="en-US" dirty="0" err="1"/>
              <a:t>politici</a:t>
            </a:r>
            <a:r>
              <a:rPr lang="en-US" dirty="0"/>
              <a:t> de </a:t>
            </a:r>
            <a:r>
              <a:rPr lang="en-US" dirty="0" err="1"/>
              <a:t>acces</a:t>
            </a:r>
            <a:r>
              <a:rPr lang="en-US" dirty="0"/>
              <a:t> la date </a:t>
            </a:r>
            <a:r>
              <a:rPr lang="en-US" dirty="0" err="1"/>
              <a:t>spațiale</a:t>
            </a:r>
            <a:r>
              <a:rPr lang="en-US" dirty="0"/>
              <a:t> </a:t>
            </a:r>
            <a:r>
              <a:rPr lang="en-US" dirty="0" err="1"/>
              <a:t>deschise</a:t>
            </a:r>
            <a:r>
              <a:rPr lang="en-US" dirty="0"/>
              <a:t> </a:t>
            </a:r>
            <a:r>
              <a:rPr lang="en-US" dirty="0" err="1"/>
              <a:t>în</a:t>
            </a:r>
            <a:r>
              <a:rPr lang="en-US" dirty="0"/>
              <a:t> </a:t>
            </a:r>
            <a:r>
              <a:rPr lang="en-US" dirty="0" err="1" smtClean="0"/>
              <a:t>România</a:t>
            </a:r>
            <a:r>
              <a:rPr lang="en-US" dirty="0" smtClean="0"/>
              <a:t>;</a:t>
            </a:r>
          </a:p>
          <a:p>
            <a:r>
              <a:rPr lang="en-US" dirty="0" err="1" smtClean="0"/>
              <a:t>Continuarea</a:t>
            </a:r>
            <a:r>
              <a:rPr lang="en-US" dirty="0" smtClean="0"/>
              <a:t> </a:t>
            </a:r>
            <a:r>
              <a:rPr lang="en-US" dirty="0" err="1" smtClean="0"/>
              <a:t>dezvoltării</a:t>
            </a:r>
            <a:r>
              <a:rPr lang="en-US" dirty="0" smtClean="0"/>
              <a:t> </a:t>
            </a:r>
            <a:r>
              <a:rPr lang="en-US" dirty="0" err="1" smtClean="0"/>
              <a:t>geoportalului</a:t>
            </a:r>
            <a:r>
              <a:rPr lang="en-US" dirty="0" smtClean="0"/>
              <a:t>;</a:t>
            </a:r>
          </a:p>
          <a:p>
            <a:r>
              <a:rPr lang="en-US" dirty="0" err="1" smtClean="0"/>
              <a:t>Crearea</a:t>
            </a:r>
            <a:r>
              <a:rPr lang="en-US" dirty="0" smtClean="0"/>
              <a:t> </a:t>
            </a:r>
            <a:r>
              <a:rPr lang="en-US" dirty="0" err="1"/>
              <a:t>unei</a:t>
            </a:r>
            <a:r>
              <a:rPr lang="en-US" dirty="0"/>
              <a:t> </a:t>
            </a:r>
            <a:r>
              <a:rPr lang="en-US" dirty="0" err="1"/>
              <a:t>metodologii</a:t>
            </a:r>
            <a:r>
              <a:rPr lang="en-US" dirty="0"/>
              <a:t> </a:t>
            </a:r>
            <a:r>
              <a:rPr lang="en-US" dirty="0" err="1"/>
              <a:t>comune</a:t>
            </a:r>
            <a:r>
              <a:rPr lang="en-US" dirty="0"/>
              <a:t> </a:t>
            </a:r>
            <a:r>
              <a:rPr lang="en-US" dirty="0" err="1"/>
              <a:t>pentru</a:t>
            </a:r>
            <a:r>
              <a:rPr lang="en-US" dirty="0"/>
              <a:t> </a:t>
            </a:r>
            <a:r>
              <a:rPr lang="en-US" dirty="0" err="1"/>
              <a:t>publicarea</a:t>
            </a:r>
            <a:r>
              <a:rPr lang="en-US" dirty="0"/>
              <a:t> </a:t>
            </a:r>
            <a:r>
              <a:rPr lang="en-US" dirty="0" err="1"/>
              <a:t>datelor</a:t>
            </a:r>
            <a:r>
              <a:rPr lang="en-US" dirty="0"/>
              <a:t> </a:t>
            </a:r>
            <a:r>
              <a:rPr lang="en-US" dirty="0" err="1" smtClean="0"/>
              <a:t>spațiale</a:t>
            </a:r>
            <a:r>
              <a:rPr lang="en-US" dirty="0"/>
              <a:t>;</a:t>
            </a:r>
            <a:endParaRPr lang="en-US" dirty="0" smtClean="0"/>
          </a:p>
          <a:p>
            <a:r>
              <a:rPr lang="en-US" dirty="0" err="1"/>
              <a:t>Explorarea</a:t>
            </a:r>
            <a:r>
              <a:rPr lang="en-US" dirty="0"/>
              <a:t> </a:t>
            </a:r>
            <a:r>
              <a:rPr lang="en-US" dirty="0" err="1"/>
              <a:t>unor</a:t>
            </a:r>
            <a:r>
              <a:rPr lang="en-US" dirty="0"/>
              <a:t> </a:t>
            </a:r>
            <a:r>
              <a:rPr lang="en-US" dirty="0" err="1"/>
              <a:t>instrumente</a:t>
            </a:r>
            <a:r>
              <a:rPr lang="en-US" dirty="0"/>
              <a:t> </a:t>
            </a:r>
            <a:r>
              <a:rPr lang="en-US" dirty="0" err="1"/>
              <a:t>și</a:t>
            </a:r>
            <a:r>
              <a:rPr lang="en-US" dirty="0"/>
              <a:t> </a:t>
            </a:r>
            <a:r>
              <a:rPr lang="en-US" dirty="0" err="1"/>
              <a:t>metode</a:t>
            </a:r>
            <a:r>
              <a:rPr lang="en-US" dirty="0"/>
              <a:t> care pot reduce </a:t>
            </a:r>
            <a:r>
              <a:rPr lang="en-US" dirty="0" err="1"/>
              <a:t>costurile</a:t>
            </a:r>
            <a:r>
              <a:rPr lang="en-US" dirty="0"/>
              <a:t> de </a:t>
            </a:r>
            <a:r>
              <a:rPr lang="en-US" dirty="0" err="1"/>
              <a:t>publicare</a:t>
            </a:r>
            <a:r>
              <a:rPr lang="en-US" dirty="0"/>
              <a:t> a </a:t>
            </a:r>
            <a:r>
              <a:rPr lang="en-US" dirty="0" err="1"/>
              <a:t>datelor</a:t>
            </a:r>
            <a:r>
              <a:rPr lang="en-US" dirty="0"/>
              <a:t> </a:t>
            </a:r>
            <a:r>
              <a:rPr lang="en-US" dirty="0" err="1"/>
              <a:t>spațiale</a:t>
            </a:r>
            <a:r>
              <a:rPr lang="en-US" dirty="0"/>
              <a:t> </a:t>
            </a:r>
            <a:r>
              <a:rPr lang="en-US" dirty="0" err="1" smtClean="0"/>
              <a:t>deschise</a:t>
            </a:r>
            <a:r>
              <a:rPr lang="en-US" dirty="0" smtClean="0"/>
              <a:t>;</a:t>
            </a:r>
          </a:p>
          <a:p>
            <a:r>
              <a:rPr lang="en-US" dirty="0" err="1"/>
              <a:t>Organizarea</a:t>
            </a:r>
            <a:r>
              <a:rPr lang="en-US" dirty="0"/>
              <a:t> de </a:t>
            </a:r>
            <a:r>
              <a:rPr lang="en-US" dirty="0" err="1"/>
              <a:t>evenimente</a:t>
            </a:r>
            <a:r>
              <a:rPr lang="en-US" dirty="0"/>
              <a:t> de </a:t>
            </a:r>
            <a:r>
              <a:rPr lang="en-US" dirty="0" smtClean="0"/>
              <a:t>tip </a:t>
            </a:r>
            <a:r>
              <a:rPr lang="en-US" dirty="0" err="1" smtClean="0"/>
              <a:t>hackathon</a:t>
            </a:r>
            <a:r>
              <a:rPr lang="en-US" dirty="0" smtClean="0"/>
              <a:t>;</a:t>
            </a:r>
          </a:p>
          <a:p>
            <a:r>
              <a:rPr lang="en-US" dirty="0" err="1" smtClean="0"/>
              <a:t>Diseminarea</a:t>
            </a:r>
            <a:r>
              <a:rPr lang="en-US" dirty="0" smtClean="0"/>
              <a:t> </a:t>
            </a:r>
            <a:r>
              <a:rPr lang="en-US" dirty="0" err="1" smtClean="0"/>
              <a:t>rezultatelor</a:t>
            </a:r>
            <a:endParaRPr lang="en-US" dirty="0" smtClean="0"/>
          </a:p>
          <a:p>
            <a:endParaRPr lang="en-US" dirty="0" smtClean="0"/>
          </a:p>
          <a:p>
            <a:endParaRPr lang="en-US" dirty="0"/>
          </a:p>
        </p:txBody>
      </p:sp>
    </p:spTree>
    <p:extLst>
      <p:ext uri="{BB962C8B-B14F-4D97-AF65-F5344CB8AC3E}">
        <p14:creationId xmlns:p14="http://schemas.microsoft.com/office/powerpoint/2010/main" val="280542828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Să</a:t>
            </a:r>
            <a:r>
              <a:rPr lang="en-US" dirty="0" smtClean="0"/>
              <a:t> </a:t>
            </a:r>
            <a:r>
              <a:rPr lang="en-US" dirty="0" err="1" smtClean="0"/>
              <a:t>păstrăm</a:t>
            </a:r>
            <a:r>
              <a:rPr lang="en-US" dirty="0" smtClean="0"/>
              <a:t> </a:t>
            </a:r>
            <a:r>
              <a:rPr lang="en-US" dirty="0" err="1" smtClean="0"/>
              <a:t>legătura</a:t>
            </a:r>
            <a:r>
              <a:rPr lang="en-US" dirty="0" smtClean="0"/>
              <a:t> </a:t>
            </a:r>
            <a:endParaRPr lang="en-US" dirty="0"/>
          </a:p>
        </p:txBody>
      </p:sp>
      <p:sp>
        <p:nvSpPr>
          <p:cNvPr id="3" name="Content Placeholder 2"/>
          <p:cNvSpPr>
            <a:spLocks noGrp="1"/>
          </p:cNvSpPr>
          <p:nvPr>
            <p:ph idx="1"/>
          </p:nvPr>
        </p:nvSpPr>
        <p:spPr>
          <a:xfrm>
            <a:off x="457200" y="2667000"/>
            <a:ext cx="8229600" cy="1752600"/>
          </a:xfrm>
        </p:spPr>
        <p:txBody>
          <a:bodyPr/>
          <a:lstStyle/>
          <a:p>
            <a:r>
              <a:rPr lang="en-US" dirty="0" err="1" smtClean="0"/>
              <a:t>geoidea.ro</a:t>
            </a:r>
            <a:endParaRPr lang="en-US" dirty="0" smtClean="0"/>
          </a:p>
          <a:p>
            <a:r>
              <a:rPr lang="en-US" dirty="0" smtClean="0"/>
              <a:t>Twitter: @</a:t>
            </a:r>
            <a:r>
              <a:rPr lang="en-US" dirty="0" err="1" smtClean="0"/>
              <a:t>geoidearo</a:t>
            </a:r>
            <a:endParaRPr lang="en-US" dirty="0" smtClean="0"/>
          </a:p>
          <a:p>
            <a:r>
              <a:rPr lang="en-US" dirty="0"/>
              <a:t>Facebook: </a:t>
            </a:r>
            <a:r>
              <a:rPr lang="en-US" dirty="0" smtClean="0">
                <a:hlinkClick r:id="rId2"/>
              </a:rPr>
              <a:t>www.facebook.com</a:t>
            </a:r>
            <a:r>
              <a:rPr lang="en-US" dirty="0">
                <a:hlinkClick r:id="rId2"/>
              </a:rPr>
              <a:t>/</a:t>
            </a:r>
            <a:r>
              <a:rPr lang="en-US" dirty="0" smtClean="0">
                <a:hlinkClick r:id="rId2"/>
              </a:rPr>
              <a:t>geoidearo</a:t>
            </a:r>
            <a:endParaRPr lang="en-US" dirty="0" smtClean="0"/>
          </a:p>
          <a:p>
            <a:endParaRPr lang="en-US" dirty="0"/>
          </a:p>
        </p:txBody>
      </p:sp>
      <p:sp>
        <p:nvSpPr>
          <p:cNvPr id="4" name="Rectangle 3"/>
          <p:cNvSpPr/>
          <p:nvPr/>
        </p:nvSpPr>
        <p:spPr>
          <a:xfrm>
            <a:off x="6705600" y="5029200"/>
            <a:ext cx="2305044" cy="477054"/>
          </a:xfrm>
          <a:prstGeom prst="rect">
            <a:avLst/>
          </a:prstGeom>
        </p:spPr>
        <p:txBody>
          <a:bodyPr wrap="none">
            <a:spAutoFit/>
          </a:bodyPr>
          <a:lstStyle/>
          <a:p>
            <a:r>
              <a:rPr lang="en-US" sz="2500" dirty="0" err="1">
                <a:latin typeface="Book Antiqua"/>
                <a:cs typeface="Book Antiqua"/>
              </a:rPr>
              <a:t>Vă</a:t>
            </a:r>
            <a:r>
              <a:rPr lang="en-US" sz="2500" dirty="0">
                <a:latin typeface="Book Antiqua"/>
                <a:cs typeface="Book Antiqua"/>
              </a:rPr>
              <a:t> </a:t>
            </a:r>
            <a:r>
              <a:rPr lang="en-US" sz="2500" dirty="0" err="1">
                <a:latin typeface="Book Antiqua"/>
                <a:cs typeface="Book Antiqua"/>
              </a:rPr>
              <a:t>mulțumesc</a:t>
            </a:r>
            <a:r>
              <a:rPr lang="en-US" sz="2500" dirty="0">
                <a:latin typeface="Book Antiqua"/>
                <a:cs typeface="Book Antiqua"/>
              </a:rPr>
              <a:t>!</a:t>
            </a:r>
          </a:p>
        </p:txBody>
      </p:sp>
    </p:spTree>
    <p:extLst>
      <p:ext uri="{BB962C8B-B14F-4D97-AF65-F5344CB8AC3E}">
        <p14:creationId xmlns:p14="http://schemas.microsoft.com/office/powerpoint/2010/main" val="310790650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eminarGeoSpatialOrg">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seminarGeoSpatialOrg.potx</Template>
  <TotalTime>2564</TotalTime>
  <Words>1309</Words>
  <Application>Microsoft Macintosh PowerPoint</Application>
  <PresentationFormat>On-screen Show (4:3)</PresentationFormat>
  <Paragraphs>202</Paragraphs>
  <Slides>35</Slides>
  <Notes>19</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seminarGeoSpatialOrg</vt:lpstr>
      <vt:lpstr>PowerPoint Presentation</vt:lpstr>
      <vt:lpstr>Cuprins</vt:lpstr>
      <vt:lpstr>GEOIDEA.RO</vt:lpstr>
      <vt:lpstr>Parteneri GEOIDEA.RO</vt:lpstr>
      <vt:lpstr>GEOIDEA.ro înseamnă….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Date deschise</vt:lpstr>
      <vt:lpstr>PowerPoint Presentation</vt:lpstr>
      <vt:lpstr>Tipuri de date </vt:lpstr>
      <vt:lpstr>PowerPoint Presentation</vt:lpstr>
      <vt:lpstr>Context legislativ: cadru european</vt:lpstr>
      <vt:lpstr>Context legislativ: legislația românească </vt:lpstr>
      <vt:lpstr>Context legislativ</vt:lpstr>
      <vt:lpstr>Rezultate</vt:lpstr>
      <vt:lpstr>PowerPoint Presentation</vt:lpstr>
      <vt:lpstr>Ajutoare</vt:lpstr>
      <vt:lpstr>Activități GEOIDEA.ro</vt:lpstr>
      <vt:lpstr>Acord de colaborare CCIAS – Departamentul de Servicii Online și Design</vt:lpstr>
      <vt:lpstr>Activități GEOIDEA.RO</vt:lpstr>
      <vt:lpstr>Rapoarte, analize GEOIDEA.RO</vt:lpstr>
      <vt:lpstr>Geoportal GEOIDEA.RO  </vt:lpstr>
      <vt:lpstr>Geoportal GEOIDEA.RO  </vt:lpstr>
      <vt:lpstr>Geoportal GEOIDEA.RO  </vt:lpstr>
      <vt:lpstr>GEOIDEA.RO : Hackathon (seminarii deschise)</vt:lpstr>
      <vt:lpstr>GEOIDEA.RO : Hackathon (seminarii deschise)</vt:lpstr>
      <vt:lpstr>Activități viitoare</vt:lpstr>
      <vt:lpstr>Să păstrăm legătura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Codrina</dc:creator>
  <cp:lastModifiedBy>Home</cp:lastModifiedBy>
  <cp:revision>166</cp:revision>
  <cp:lastPrinted>1601-01-01T00:00:00Z</cp:lastPrinted>
  <dcterms:created xsi:type="dcterms:W3CDTF">2012-10-04T14:29:38Z</dcterms:created>
  <dcterms:modified xsi:type="dcterms:W3CDTF">2014-12-12T06:35:58Z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