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3" r:id="rId3"/>
    <p:sldId id="270" r:id="rId4"/>
    <p:sldId id="267" r:id="rId5"/>
    <p:sldId id="268" r:id="rId6"/>
    <p:sldId id="269" r:id="rId7"/>
    <p:sldId id="266" r:id="rId8"/>
    <p:sldId id="257" r:id="rId9"/>
    <p:sldId id="258" r:id="rId10"/>
    <p:sldId id="262" r:id="rId11"/>
  </p:sldIdLst>
  <p:sldSz cx="10080625" cy="7559675"/>
  <p:notesSz cx="7559675" cy="10691813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98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93DFC75-104A-46E5-B50F-4EF20D6535C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 Unicode MS" pitchFamily="2"/>
              <a:cs typeface="Arial Unicode M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75796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17"/>
            <a:ext cx="5345280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Tahoma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Tahoma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Tahoma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Tahoma" pitchFamily="2"/>
                <a:cs typeface="Tahoma" pitchFamily="2"/>
              </a:defRPr>
            </a:lvl1pPr>
          </a:lstStyle>
          <a:p>
            <a:pPr lvl="0"/>
            <a:fld id="{28EF1166-0AD9-408D-BAAB-DA7EB6EAF3E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5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0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2000" b="0" i="0" u="none" strike="noStrike" kern="1200" cap="none" spc="0" baseline="0">
        <a:solidFill>
          <a:srgbClr val="000000"/>
        </a:solidFill>
        <a:uFillTx/>
        <a:latin typeface="Arial" pitchFamily="18"/>
        <a:ea typeface="Arial Unicode MS" pitchFamily="2"/>
        <a:cs typeface="Arial Unicode M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2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02381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2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824264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2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92510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2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22992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2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992674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2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902245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2">
            <a:solidFill>
              <a:srgbClr val="3465AF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87325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755651" y="2347914"/>
            <a:ext cx="8569327" cy="16208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512883" y="4283077"/>
            <a:ext cx="7056433" cy="1931990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16A709-D294-4EA6-BB91-FDCFBB2EC17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572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95C62A-0F7C-4586-A46F-FF26318D60E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722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96927" y="4857749"/>
            <a:ext cx="8567735" cy="1501773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96927" y="3203572"/>
            <a:ext cx="8567735" cy="165417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206A1CC-4F46-41E8-A4DF-7272FA3221E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328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240" y="1768477"/>
            <a:ext cx="4459291" cy="43846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5114925" y="1768477"/>
            <a:ext cx="4460872" cy="43846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4692C0E-0A03-4D55-8040-9B57E5D9CB7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17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04821" y="303215"/>
            <a:ext cx="9072567" cy="125889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04821" y="1692270"/>
            <a:ext cx="4452935" cy="704846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504821" y="2397127"/>
            <a:ext cx="4452935" cy="43561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5121270" y="1692270"/>
            <a:ext cx="4456108" cy="704846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5121270" y="2397127"/>
            <a:ext cx="4456108" cy="43561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BFC2DB-6662-4294-8A28-4763BD5C1FF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26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28FF6C2-1313-47F5-831B-C8D6C07DE56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012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C32CBCC-AF2D-4916-8A52-CB5565E12E0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715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04821" y="301623"/>
            <a:ext cx="3316291" cy="1279529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941758" y="301623"/>
            <a:ext cx="5635620" cy="645160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504821" y="1581153"/>
            <a:ext cx="3316291" cy="5172075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22B41A1-383E-4821-83BC-2C91860CAE5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130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976439" y="5291139"/>
            <a:ext cx="6048371" cy="625477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976439" y="674690"/>
            <a:ext cx="6048371" cy="453707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976439" y="5916616"/>
            <a:ext cx="6048371" cy="887416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96F5465-E13A-43EA-95A7-84A258A656A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175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499C62F-2901-420C-9FF3-890EE4F89CA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945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7308854" y="301623"/>
            <a:ext cx="2266953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503240" y="301623"/>
            <a:ext cx="6653210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62F0CF6-8EF3-433C-BDBF-6BE1085908E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39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503998" y="301322"/>
            <a:ext cx="9071643" cy="12621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03998" y="1769043"/>
            <a:ext cx="9071643" cy="438480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03998" y="6887160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Tahoma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Tahoma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7227362" y="6887160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Tahoma" pitchFamily="2"/>
                <a:cs typeface="Tahoma" pitchFamily="2"/>
              </a:defRPr>
            </a:lvl1pPr>
          </a:lstStyle>
          <a:p>
            <a:pPr lvl="0"/>
            <a:fld id="{AE4165A9-1C6A-4F73-B7B9-9A554B5128EA}" type="slidenum">
              <a:t>‹#›</a:t>
            </a:fld>
            <a:endParaRPr lang="en-US"/>
          </a:p>
        </p:txBody>
      </p:sp>
      <p:pic>
        <p:nvPicPr>
          <p:cNvPr id="3074" name="Picture 2" descr="header 2 (3)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35" y="155725"/>
            <a:ext cx="9264967" cy="880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SzPct val="45000"/>
        <a:buFont typeface="StarSymbol"/>
        <a:buChar char="●"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Arial Unicode MS" pitchFamily="2"/>
          <a:cs typeface="Arial Unicode MS" pitchFamily="2"/>
        </a:defRPr>
      </a:lvl1pPr>
    </p:titleStyle>
    <p:bodyStyle>
      <a:lvl1pPr marL="431999" marR="0" lvl="0" indent="-323999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Arial" pitchFamily="18"/>
          <a:ea typeface="Arial Unicode MS" pitchFamily="2"/>
          <a:cs typeface="Arial Unicode MS" pitchFamily="2"/>
        </a:defRPr>
      </a:lvl1pPr>
      <a:lvl2pPr marL="863998" marR="0" lvl="1" indent="-323999" defTabSz="914400" rtl="0" fontAlgn="auto" hangingPunct="1">
        <a:lnSpc>
          <a:spcPct val="100000"/>
        </a:lnSpc>
        <a:spcBef>
          <a:spcPts val="0"/>
        </a:spcBef>
        <a:spcAft>
          <a:spcPts val="1135"/>
        </a:spcAft>
        <a:buSzPct val="75000"/>
        <a:buFont typeface="StarSymbol"/>
        <a:buChar char="–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Arial" pitchFamily="18"/>
          <a:ea typeface="Arial Unicode MS" pitchFamily="2"/>
          <a:cs typeface="Arial Unicode MS" pitchFamily="2"/>
        </a:defRPr>
      </a:lvl2pPr>
      <a:lvl3pPr marL="1295997" marR="0" lvl="2" indent="-287999" defTabSz="914400" rtl="0" fontAlgn="auto" hangingPunct="1">
        <a:lnSpc>
          <a:spcPct val="100000"/>
        </a:lnSpc>
        <a:spcBef>
          <a:spcPts val="0"/>
        </a:spcBef>
        <a:spcAft>
          <a:spcPts val="850"/>
        </a:spcAft>
        <a:buSzPct val="45000"/>
        <a:buFont typeface="StarSymbol"/>
        <a:buChar char="●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Arial Unicode MS" pitchFamily="2"/>
          <a:cs typeface="Arial Unicode MS" pitchFamily="2"/>
        </a:defRPr>
      </a:lvl3pPr>
      <a:lvl4pPr marL="1727996" marR="0" lvl="3" indent="-215999" defTabSz="914400" rtl="0" fontAlgn="auto" hangingPunct="1">
        <a:lnSpc>
          <a:spcPct val="100000"/>
        </a:lnSpc>
        <a:spcBef>
          <a:spcPts val="0"/>
        </a:spcBef>
        <a:spcAft>
          <a:spcPts val="565"/>
        </a:spcAft>
        <a:buSzPct val="75000"/>
        <a:buFont typeface="StarSymbol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Arial Unicode MS" pitchFamily="2"/>
          <a:cs typeface="Arial Unicode MS" pitchFamily="2"/>
        </a:defRPr>
      </a:lvl4pPr>
      <a:lvl5pPr marL="2159995" marR="0" lvl="4" indent="-215999" defTabSz="914400" rtl="0" fontAlgn="auto" hangingPunct="1">
        <a:lnSpc>
          <a:spcPct val="100000"/>
        </a:lnSpc>
        <a:spcBef>
          <a:spcPts val="0"/>
        </a:spcBef>
        <a:spcAft>
          <a:spcPts val="285"/>
        </a:spcAft>
        <a:buSzPct val="45000"/>
        <a:buFont typeface="StarSymbol"/>
        <a:buChar char="●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Arial Unicode MS" pitchFamily="2"/>
          <a:cs typeface="Arial Unicode MS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8" y="-2192402"/>
            <a:ext cx="9071643" cy="6249960"/>
          </a:xfrm>
        </p:spPr>
        <p:txBody>
          <a:bodyPr>
            <a:spAutoFit/>
          </a:bodyPr>
          <a:lstStyle/>
          <a:p>
            <a:pPr lvl="0">
              <a:buNone/>
            </a:pP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>COALIȚIA PENTRU DATE</a:t>
            </a:r>
            <a:br>
              <a:rPr lang="en-US"/>
            </a:br>
            <a:r>
              <a:rPr lang="en-US"/>
              <a:t> DESCHISE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997" y="1276682"/>
            <a:ext cx="9071643" cy="1262155"/>
          </a:xfrm>
        </p:spPr>
        <p:txBody>
          <a:bodyPr/>
          <a:lstStyle/>
          <a:p>
            <a:pPr>
              <a:buNone/>
            </a:pPr>
            <a:r>
              <a:rPr lang="ro-RO" dirty="0" smtClean="0"/>
              <a:t>Coaliția pentru Date Deschise</a:t>
            </a:r>
            <a:endParaRPr lang="ro-RO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997" y="3037011"/>
            <a:ext cx="9071643" cy="1851981"/>
          </a:xfrm>
        </p:spPr>
        <p:txBody>
          <a:bodyPr/>
          <a:lstStyle/>
          <a:p>
            <a:pPr marL="108000" indent="0">
              <a:buNone/>
            </a:pPr>
            <a:r>
              <a:rPr lang="ro-RO" dirty="0"/>
              <a:t>P</a:t>
            </a:r>
            <a:r>
              <a:rPr lang="ro-RO" dirty="0" smtClean="0"/>
              <a:t>latformă </a:t>
            </a:r>
            <a:r>
              <a:rPr lang="ro-RO" dirty="0"/>
              <a:t>a organizațiilor non-guvernamentale și cetățenilor care susțin deschiderea și utilizarea datelor publice în România</a:t>
            </a:r>
            <a:r>
              <a:rPr lang="ro-RO" dirty="0" smtClean="0"/>
              <a:t>.</a:t>
            </a:r>
          </a:p>
          <a:p>
            <a:pPr marL="108000" indent="0">
              <a:buNone/>
            </a:pPr>
            <a:endParaRPr lang="ro-RO" dirty="0" smtClean="0"/>
          </a:p>
          <a:p>
            <a:pPr marL="108000" indent="0" algn="ctr">
              <a:buNone/>
            </a:pPr>
            <a:r>
              <a:rPr lang="ro-RO" dirty="0" smtClean="0"/>
              <a:t>datedeschise.fundatia.ro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725443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6" y="1750472"/>
            <a:ext cx="9071643" cy="1262155"/>
          </a:xfrm>
        </p:spPr>
        <p:txBody>
          <a:bodyPr/>
          <a:lstStyle/>
          <a:p>
            <a:pPr lvl="0">
              <a:buNone/>
            </a:pPr>
            <a:r>
              <a:rPr lang="en-US" dirty="0" smtClean="0"/>
              <a:t>Ce </a:t>
            </a:r>
            <a:r>
              <a:rPr lang="en-US" dirty="0" err="1" smtClean="0"/>
              <a:t>își</a:t>
            </a:r>
            <a:r>
              <a:rPr lang="en-US" dirty="0" smtClean="0"/>
              <a:t> </a:t>
            </a:r>
            <a:r>
              <a:rPr lang="en-US" dirty="0" err="1" smtClean="0"/>
              <a:t>propune</a:t>
            </a:r>
            <a:r>
              <a:rPr lang="en-US" dirty="0" smtClean="0"/>
              <a:t> </a:t>
            </a:r>
            <a:r>
              <a:rPr lang="en-US" dirty="0" err="1" smtClean="0"/>
              <a:t>Coaliția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date deschise?</a:t>
            </a:r>
            <a:br>
              <a:rPr lang="en-US" dirty="0" smtClean="0"/>
            </a:br>
            <a:endParaRPr lang="ro-RO" dirty="0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997" y="3012627"/>
            <a:ext cx="9071643" cy="4384438"/>
          </a:xfrm>
        </p:spPr>
        <p:txBody>
          <a:bodyPr/>
          <a:lstStyle/>
          <a:p>
            <a:pPr lvl="0" algn="ctr">
              <a:buNone/>
            </a:pPr>
            <a:endParaRPr lang="en-US" dirty="0"/>
          </a:p>
          <a:p>
            <a:pPr lvl="0" algn="l"/>
            <a:r>
              <a:rPr lang="en-US" sz="2400" dirty="0" err="1"/>
              <a:t>Colaborarea</a:t>
            </a:r>
            <a:r>
              <a:rPr lang="en-US" sz="2400" dirty="0"/>
              <a:t> </a:t>
            </a:r>
            <a:r>
              <a:rPr lang="en-US" sz="2400" dirty="0" err="1"/>
              <a:t>organizațiilor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a </a:t>
            </a:r>
            <a:r>
              <a:rPr lang="en-US" sz="2400" dirty="0" err="1"/>
              <a:t>sprijini</a:t>
            </a:r>
            <a:r>
              <a:rPr lang="en-US" sz="2400" dirty="0"/>
              <a:t> </a:t>
            </a:r>
            <a:r>
              <a:rPr lang="en-US" sz="2400" dirty="0" err="1"/>
              <a:t>publicarea</a:t>
            </a:r>
            <a:r>
              <a:rPr lang="en-US" sz="2400" dirty="0"/>
              <a:t> </a:t>
            </a:r>
            <a:r>
              <a:rPr lang="en-US" sz="2400" dirty="0" err="1"/>
              <a:t>datelor</a:t>
            </a:r>
            <a:r>
              <a:rPr lang="en-US" sz="2400" dirty="0"/>
              <a:t> din </a:t>
            </a:r>
            <a:r>
              <a:rPr lang="en-US" sz="2400" dirty="0" err="1"/>
              <a:t>sectorul</a:t>
            </a:r>
            <a:r>
              <a:rPr lang="en-US" sz="2400" dirty="0"/>
              <a:t> public </a:t>
            </a:r>
            <a:r>
              <a:rPr lang="en-US" sz="2400" dirty="0" err="1"/>
              <a:t>în</a:t>
            </a:r>
            <a:r>
              <a:rPr lang="en-US" sz="2400" dirty="0"/>
              <a:t> format </a:t>
            </a:r>
            <a:r>
              <a:rPr lang="en-US" sz="2400" dirty="0" err="1"/>
              <a:t>deschis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atribuirea</a:t>
            </a:r>
            <a:r>
              <a:rPr lang="en-US" sz="2400" dirty="0"/>
              <a:t> de </a:t>
            </a:r>
            <a:r>
              <a:rPr lang="en-US" sz="2400" dirty="0" err="1"/>
              <a:t>licențe</a:t>
            </a:r>
            <a:r>
              <a:rPr lang="en-US" sz="2400" dirty="0"/>
              <a:t> deschise </a:t>
            </a:r>
            <a:r>
              <a:rPr lang="en-US" sz="2400" dirty="0" err="1"/>
              <a:t>datelor</a:t>
            </a:r>
            <a:r>
              <a:rPr lang="en-US" sz="2400" dirty="0"/>
              <a:t> </a:t>
            </a:r>
            <a:r>
              <a:rPr lang="en-US" sz="2400" dirty="0" err="1"/>
              <a:t>astfel</a:t>
            </a:r>
            <a:r>
              <a:rPr lang="en-US" sz="2400" dirty="0"/>
              <a:t> </a:t>
            </a:r>
            <a:r>
              <a:rPr lang="en-US" sz="2400" dirty="0" err="1"/>
              <a:t>publicate</a:t>
            </a:r>
            <a:endParaRPr lang="en-US" sz="2400" dirty="0"/>
          </a:p>
          <a:p>
            <a:pPr lvl="0" algn="l"/>
            <a:r>
              <a:rPr lang="en-US" sz="2400" dirty="0" err="1"/>
              <a:t>Sprijinirea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monitorizarea</a:t>
            </a:r>
            <a:r>
              <a:rPr lang="en-US" sz="2400" dirty="0"/>
              <a:t> </a:t>
            </a:r>
            <a:r>
              <a:rPr lang="en-US" sz="2400" dirty="0" err="1"/>
              <a:t>politicilor</a:t>
            </a:r>
            <a:r>
              <a:rPr lang="en-US" sz="2400" dirty="0"/>
              <a:t> </a:t>
            </a:r>
            <a:r>
              <a:rPr lang="en-US" sz="2400" dirty="0" err="1"/>
              <a:t>publice</a:t>
            </a:r>
            <a:r>
              <a:rPr lang="en-US" sz="2400" dirty="0"/>
              <a:t> </a:t>
            </a:r>
            <a:r>
              <a:rPr lang="en-US" sz="2400" dirty="0" err="1"/>
              <a:t>privind</a:t>
            </a:r>
            <a:r>
              <a:rPr lang="en-US" sz="2400" dirty="0"/>
              <a:t> </a:t>
            </a:r>
            <a:r>
              <a:rPr lang="en-US" sz="2400" dirty="0" err="1"/>
              <a:t>datele</a:t>
            </a:r>
            <a:r>
              <a:rPr lang="en-US" sz="2400" dirty="0"/>
              <a:t> deschise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reutilizarea</a:t>
            </a:r>
            <a:r>
              <a:rPr lang="en-US" sz="2400" dirty="0"/>
              <a:t> </a:t>
            </a:r>
            <a:r>
              <a:rPr lang="en-US" sz="2400" dirty="0" err="1"/>
              <a:t>datelor</a:t>
            </a:r>
            <a:r>
              <a:rPr lang="en-US" sz="2400" dirty="0"/>
              <a:t> din </a:t>
            </a:r>
            <a:r>
              <a:rPr lang="en-US" sz="2400" dirty="0" err="1"/>
              <a:t>sectorul</a:t>
            </a:r>
            <a:r>
              <a:rPr lang="en-US" sz="2400" dirty="0"/>
              <a:t> public</a:t>
            </a:r>
          </a:p>
          <a:p>
            <a:pPr lvl="0" algn="l"/>
            <a:r>
              <a:rPr lang="en-US" sz="2400" dirty="0" err="1"/>
              <a:t>Informarea</a:t>
            </a:r>
            <a:r>
              <a:rPr lang="en-US" sz="2400" dirty="0"/>
              <a:t> </a:t>
            </a:r>
            <a:r>
              <a:rPr lang="en-US" sz="2400" dirty="0" err="1"/>
              <a:t>asupra</a:t>
            </a:r>
            <a:r>
              <a:rPr lang="en-US" sz="2400" dirty="0"/>
              <a:t> </a:t>
            </a:r>
            <a:r>
              <a:rPr lang="en-US" sz="2400" dirty="0" err="1"/>
              <a:t>reutilizării</a:t>
            </a:r>
            <a:r>
              <a:rPr lang="en-US" sz="2400" dirty="0"/>
              <a:t> </a:t>
            </a:r>
            <a:r>
              <a:rPr lang="en-US" sz="2400" dirty="0" err="1"/>
              <a:t>datelor</a:t>
            </a:r>
            <a:r>
              <a:rPr lang="en-US" sz="2400" dirty="0"/>
              <a:t> din </a:t>
            </a:r>
            <a:r>
              <a:rPr lang="en-US" sz="2400" dirty="0" err="1"/>
              <a:t>sectorul</a:t>
            </a:r>
            <a:r>
              <a:rPr lang="en-US" sz="2400" dirty="0"/>
              <a:t> public</a:t>
            </a:r>
          </a:p>
          <a:p>
            <a:pPr lvl="0"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83252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7" y="1137965"/>
            <a:ext cx="9071643" cy="1262155"/>
          </a:xfrm>
        </p:spPr>
        <p:txBody>
          <a:bodyPr/>
          <a:lstStyle/>
          <a:p>
            <a:pPr>
              <a:buNone/>
            </a:pPr>
            <a:r>
              <a:rPr lang="ro-RO" dirty="0" smtClean="0"/>
              <a:t>Membri fondatori</a:t>
            </a:r>
            <a:endParaRPr lang="ro-RO" dirty="0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996" y="2400120"/>
            <a:ext cx="9071643" cy="4384438"/>
          </a:xfrm>
        </p:spPr>
        <p:txBody>
          <a:bodyPr anchorCtr="1"/>
          <a:lstStyle/>
          <a:p>
            <a:pPr lvl="0" algn="ctr">
              <a:buNone/>
            </a:pPr>
            <a:endParaRPr lang="en-US" dirty="0"/>
          </a:p>
          <a:p>
            <a:pPr lvl="0" algn="ctr">
              <a:buNone/>
            </a:pPr>
            <a:r>
              <a:rPr lang="en-US" sz="2400" dirty="0" err="1" smtClean="0"/>
              <a:t>Asociația</a:t>
            </a:r>
            <a:r>
              <a:rPr lang="en-US" sz="2400" dirty="0" smtClean="0"/>
              <a:t> </a:t>
            </a:r>
            <a:r>
              <a:rPr lang="en-US" sz="2400" dirty="0"/>
              <a:t>Geo-Spatial.org</a:t>
            </a:r>
          </a:p>
          <a:p>
            <a:pPr lvl="0" algn="ctr">
              <a:buNone/>
            </a:pPr>
            <a:r>
              <a:rPr lang="en-US" sz="2400" dirty="0" err="1" smtClean="0"/>
              <a:t>Asociația</a:t>
            </a:r>
            <a:r>
              <a:rPr lang="en-US" sz="2400" dirty="0" smtClean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Tehnologie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Internet</a:t>
            </a:r>
          </a:p>
          <a:p>
            <a:pPr lvl="0" algn="ctr">
              <a:buNone/>
            </a:pPr>
            <a:r>
              <a:rPr lang="en-US" sz="2400" dirty="0" err="1" smtClean="0"/>
              <a:t>Fundația</a:t>
            </a:r>
            <a:r>
              <a:rPr lang="en-US" sz="2400" dirty="0" smtClean="0"/>
              <a:t> </a:t>
            </a:r>
            <a:r>
              <a:rPr lang="en-US" sz="2400" dirty="0" err="1"/>
              <a:t>Ceata</a:t>
            </a:r>
            <a:endParaRPr lang="en-US" sz="2400" dirty="0"/>
          </a:p>
          <a:p>
            <a:pPr lvl="0" algn="ctr">
              <a:buNone/>
            </a:pPr>
            <a:r>
              <a:rPr lang="en-US" sz="2400" dirty="0" err="1" smtClean="0"/>
              <a:t>Fundația</a:t>
            </a:r>
            <a:r>
              <a:rPr lang="en-US" sz="2400" dirty="0" smtClean="0"/>
              <a:t> </a:t>
            </a:r>
            <a:r>
              <a:rPr lang="en-US" sz="2400" dirty="0"/>
              <a:t>Median Research Center</a:t>
            </a:r>
          </a:p>
          <a:p>
            <a:pPr lvl="0" algn="ctr">
              <a:buNone/>
            </a:pPr>
            <a:r>
              <a:rPr lang="en-US" sz="2400" dirty="0" err="1" smtClean="0"/>
              <a:t>Fundația</a:t>
            </a:r>
            <a:r>
              <a:rPr lang="en-US" sz="2400" dirty="0" smtClean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o </a:t>
            </a:r>
            <a:r>
              <a:rPr lang="ro-RO" sz="2400" dirty="0" err="1" smtClean="0"/>
              <a:t>s</a:t>
            </a:r>
            <a:r>
              <a:rPr lang="en-US" sz="2400" dirty="0" err="1" smtClean="0"/>
              <a:t>ocietate</a:t>
            </a:r>
            <a:r>
              <a:rPr lang="en-US" sz="2400" dirty="0" smtClean="0"/>
              <a:t> </a:t>
            </a:r>
            <a:r>
              <a:rPr lang="ro-RO" sz="2400" dirty="0" smtClean="0"/>
              <a:t>s</a:t>
            </a:r>
            <a:r>
              <a:rPr lang="en-US" sz="2400" dirty="0" err="1" smtClean="0"/>
              <a:t>eschisă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41304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7" y="1137965"/>
            <a:ext cx="9071643" cy="1262155"/>
          </a:xfrm>
        </p:spPr>
        <p:txBody>
          <a:bodyPr/>
          <a:lstStyle/>
          <a:p>
            <a:pPr>
              <a:buNone/>
            </a:pPr>
            <a:r>
              <a:rPr lang="ro-RO" dirty="0" smtClean="0"/>
              <a:t>Membri actuali</a:t>
            </a:r>
            <a:endParaRPr lang="ro-RO" dirty="0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996" y="2400120"/>
            <a:ext cx="9071643" cy="4384438"/>
          </a:xfrm>
        </p:spPr>
        <p:txBody>
          <a:bodyPr numCol="2" anchorCtr="1"/>
          <a:lstStyle/>
          <a:p>
            <a:pPr lvl="0" algn="ctr">
              <a:buNone/>
            </a:pPr>
            <a:r>
              <a:rPr lang="en-US" sz="1600" dirty="0" err="1" smtClean="0"/>
              <a:t>Asociația</a:t>
            </a:r>
            <a:r>
              <a:rPr lang="en-US" sz="1600" dirty="0" smtClean="0"/>
              <a:t> Geo-Spațial.org</a:t>
            </a:r>
          </a:p>
          <a:p>
            <a:pPr lvl="0" algn="ctr">
              <a:buNone/>
            </a:pPr>
            <a:r>
              <a:rPr lang="en-US" sz="1600" dirty="0" err="1" smtClean="0"/>
              <a:t>Asociația</a:t>
            </a:r>
            <a:r>
              <a:rPr lang="en-US" sz="1600" dirty="0" smtClean="0"/>
              <a:t> </a:t>
            </a:r>
            <a:r>
              <a:rPr lang="en-US" sz="1600" dirty="0" err="1" smtClean="0"/>
              <a:t>pentru</a:t>
            </a:r>
            <a:r>
              <a:rPr lang="en-US" sz="1600" dirty="0" smtClean="0"/>
              <a:t> </a:t>
            </a:r>
            <a:r>
              <a:rPr lang="en-US" sz="1600" dirty="0" err="1" smtClean="0"/>
              <a:t>Tehnologie</a:t>
            </a:r>
            <a:r>
              <a:rPr lang="en-US" sz="1600" dirty="0" smtClean="0"/>
              <a:t> </a:t>
            </a:r>
            <a:r>
              <a:rPr lang="en-US" sz="1600" dirty="0" err="1" smtClean="0"/>
              <a:t>și</a:t>
            </a:r>
            <a:r>
              <a:rPr lang="en-US" sz="1600" dirty="0" smtClean="0"/>
              <a:t> Internet</a:t>
            </a:r>
          </a:p>
          <a:p>
            <a:pPr lvl="0" algn="ctr">
              <a:buNone/>
            </a:pPr>
            <a:r>
              <a:rPr lang="en-US" sz="1600" dirty="0" err="1" smtClean="0"/>
              <a:t>Fundația</a:t>
            </a:r>
            <a:r>
              <a:rPr lang="en-US" sz="1600" dirty="0" smtClean="0"/>
              <a:t> </a:t>
            </a:r>
            <a:r>
              <a:rPr lang="en-US" sz="1600" dirty="0" err="1" smtClean="0"/>
              <a:t>Ceata</a:t>
            </a:r>
            <a:endParaRPr lang="en-US" sz="1600" dirty="0" smtClean="0"/>
          </a:p>
          <a:p>
            <a:pPr lvl="0" algn="ctr">
              <a:buNone/>
            </a:pPr>
            <a:r>
              <a:rPr lang="en-US" sz="1600" dirty="0" err="1" smtClean="0"/>
              <a:t>Fundația</a:t>
            </a:r>
            <a:r>
              <a:rPr lang="en-US" sz="1600" dirty="0" smtClean="0"/>
              <a:t> Median Research Center</a:t>
            </a:r>
          </a:p>
          <a:p>
            <a:pPr lvl="0" algn="ctr">
              <a:buNone/>
            </a:pPr>
            <a:r>
              <a:rPr lang="en-US" sz="1600" dirty="0" err="1" smtClean="0"/>
              <a:t>Fundația</a:t>
            </a:r>
            <a:r>
              <a:rPr lang="en-US" sz="1600" dirty="0" smtClean="0"/>
              <a:t> </a:t>
            </a:r>
            <a:r>
              <a:rPr lang="en-US" sz="1600" dirty="0" err="1" smtClean="0"/>
              <a:t>pentru</a:t>
            </a:r>
            <a:r>
              <a:rPr lang="en-US" sz="1600" dirty="0" smtClean="0"/>
              <a:t> o </a:t>
            </a:r>
            <a:r>
              <a:rPr lang="en-US" sz="1600" dirty="0" err="1" smtClean="0"/>
              <a:t>societate</a:t>
            </a:r>
            <a:r>
              <a:rPr lang="en-US" sz="1600" dirty="0" smtClean="0"/>
              <a:t> deschisă</a:t>
            </a:r>
          </a:p>
          <a:p>
            <a:pPr lvl="0" algn="ctr">
              <a:buNone/>
            </a:pPr>
            <a:r>
              <a:rPr lang="en-US" sz="1600" dirty="0" smtClean="0"/>
              <a:t>Kosson.ro</a:t>
            </a:r>
            <a:endParaRPr lang="ro-RO" sz="1600" dirty="0" smtClean="0"/>
          </a:p>
          <a:p>
            <a:pPr lvl="0" algn="ctr">
              <a:buNone/>
            </a:pPr>
            <a:r>
              <a:rPr lang="en-US" sz="1600" dirty="0" err="1" smtClean="0"/>
              <a:t>Asociația</a:t>
            </a:r>
            <a:r>
              <a:rPr lang="en-US" sz="1600" dirty="0" smtClean="0"/>
              <a:t> Smart City</a:t>
            </a:r>
          </a:p>
          <a:p>
            <a:pPr lvl="0" algn="ctr">
              <a:buNone/>
            </a:pPr>
            <a:r>
              <a:rPr lang="en-US" sz="1600" dirty="0" smtClean="0"/>
              <a:t>Funky Citizens</a:t>
            </a:r>
          </a:p>
          <a:p>
            <a:pPr lvl="0" algn="ctr">
              <a:buNone/>
            </a:pPr>
            <a:r>
              <a:rPr lang="en-US" sz="1600" dirty="0" smtClean="0"/>
              <a:t>Active Watch</a:t>
            </a:r>
          </a:p>
          <a:p>
            <a:pPr lvl="0" algn="ctr">
              <a:buNone/>
            </a:pPr>
            <a:r>
              <a:rPr lang="en-US" sz="1600" dirty="0" err="1" smtClean="0"/>
              <a:t>Centrul</a:t>
            </a:r>
            <a:r>
              <a:rPr lang="en-US" sz="1600" dirty="0" smtClean="0"/>
              <a:t> </a:t>
            </a:r>
            <a:r>
              <a:rPr lang="en-US" sz="1600" dirty="0" err="1" smtClean="0"/>
              <a:t>pentru</a:t>
            </a:r>
            <a:r>
              <a:rPr lang="en-US" sz="1600" dirty="0" smtClean="0"/>
              <a:t> </a:t>
            </a:r>
            <a:r>
              <a:rPr lang="en-US" sz="1600" dirty="0" err="1" smtClean="0"/>
              <a:t>Jurnalism</a:t>
            </a:r>
            <a:r>
              <a:rPr lang="en-US" sz="1600" dirty="0" smtClean="0"/>
              <a:t> Independent</a:t>
            </a:r>
          </a:p>
          <a:p>
            <a:pPr lvl="0" algn="ctr">
              <a:buNone/>
            </a:pPr>
            <a:r>
              <a:rPr lang="en-US" sz="1600" dirty="0" smtClean="0"/>
              <a:t>E-</a:t>
            </a:r>
            <a:r>
              <a:rPr lang="en-US" sz="1600" dirty="0" err="1" smtClean="0"/>
              <a:t>Civis</a:t>
            </a:r>
            <a:endParaRPr lang="en-US" sz="1600" dirty="0" smtClean="0"/>
          </a:p>
          <a:p>
            <a:pPr lvl="0" algn="ctr">
              <a:buNone/>
            </a:pPr>
            <a:r>
              <a:rPr lang="en-US" sz="1600" dirty="0" err="1" smtClean="0"/>
              <a:t>Societatea</a:t>
            </a:r>
            <a:r>
              <a:rPr lang="en-US" sz="1600" dirty="0" smtClean="0"/>
              <a:t> </a:t>
            </a:r>
            <a:r>
              <a:rPr lang="en-US" sz="1600" dirty="0" err="1" smtClean="0"/>
              <a:t>Academică</a:t>
            </a:r>
            <a:r>
              <a:rPr lang="en-US" sz="1600" dirty="0" smtClean="0"/>
              <a:t> din </a:t>
            </a:r>
            <a:r>
              <a:rPr lang="en-US" sz="1600" dirty="0" err="1" smtClean="0"/>
              <a:t>România</a:t>
            </a:r>
            <a:endParaRPr lang="en-US" sz="1600" dirty="0" smtClean="0"/>
          </a:p>
          <a:p>
            <a:pPr lvl="0" algn="ctr">
              <a:buNone/>
            </a:pPr>
            <a:r>
              <a:rPr lang="en-US" sz="1600" dirty="0" err="1" smtClean="0"/>
              <a:t>Universitatea</a:t>
            </a:r>
            <a:r>
              <a:rPr lang="en-US" sz="1600" dirty="0" smtClean="0"/>
              <a:t> de Vest </a:t>
            </a:r>
            <a:r>
              <a:rPr lang="en-US" sz="1600" dirty="0" err="1" smtClean="0"/>
              <a:t>Timișoara</a:t>
            </a:r>
            <a:endParaRPr lang="en-US" sz="1600" dirty="0" smtClean="0"/>
          </a:p>
          <a:p>
            <a:pPr lvl="0" algn="ctr">
              <a:buNone/>
            </a:pPr>
            <a:r>
              <a:rPr lang="en-US" sz="1600" dirty="0" err="1" smtClean="0"/>
              <a:t>Centrul</a:t>
            </a:r>
            <a:r>
              <a:rPr lang="en-US" sz="1600" dirty="0" smtClean="0"/>
              <a:t> de </a:t>
            </a:r>
            <a:r>
              <a:rPr lang="en-US" sz="1600" dirty="0" err="1" smtClean="0"/>
              <a:t>Resurse</a:t>
            </a:r>
            <a:r>
              <a:rPr lang="en-US" sz="1600" dirty="0" smtClean="0"/>
              <a:t> </a:t>
            </a:r>
            <a:r>
              <a:rPr lang="en-US" sz="1600" dirty="0" err="1" smtClean="0"/>
              <a:t>pentru</a:t>
            </a:r>
            <a:r>
              <a:rPr lang="en-US" sz="1600" dirty="0" smtClean="0"/>
              <a:t> </a:t>
            </a:r>
            <a:r>
              <a:rPr lang="en-US" sz="1600" dirty="0" err="1" smtClean="0"/>
              <a:t>Participare</a:t>
            </a:r>
            <a:r>
              <a:rPr lang="en-US" sz="1600" dirty="0" smtClean="0"/>
              <a:t> </a:t>
            </a:r>
            <a:r>
              <a:rPr lang="en-US" sz="1600" dirty="0" err="1" smtClean="0"/>
              <a:t>Publică</a:t>
            </a:r>
            <a:r>
              <a:rPr lang="en-US" sz="1600" dirty="0" smtClean="0"/>
              <a:t>- Ce-Re</a:t>
            </a:r>
          </a:p>
          <a:p>
            <a:pPr lvl="0" algn="ctr">
              <a:buNone/>
            </a:pPr>
            <a:r>
              <a:rPr lang="en-US" sz="1600" dirty="0" smtClean="0"/>
              <a:t>Expert Forum</a:t>
            </a:r>
          </a:p>
          <a:p>
            <a:pPr lvl="0" algn="ctr">
              <a:buNone/>
            </a:pPr>
            <a:r>
              <a:rPr lang="en-US" sz="1600" dirty="0" smtClean="0"/>
              <a:t>Open Knowledge </a:t>
            </a:r>
            <a:r>
              <a:rPr lang="en-US" sz="1600" dirty="0" err="1" smtClean="0"/>
              <a:t>RomaniaUniversitatea</a:t>
            </a:r>
            <a:r>
              <a:rPr lang="en-US" sz="1600" dirty="0" smtClean="0"/>
              <a:t> </a:t>
            </a:r>
            <a:r>
              <a:rPr lang="en-US" sz="1600" dirty="0" err="1" smtClean="0"/>
              <a:t>Politehnica</a:t>
            </a:r>
            <a:r>
              <a:rPr lang="en-US" sz="1600" dirty="0" smtClean="0"/>
              <a:t> </a:t>
            </a:r>
            <a:r>
              <a:rPr lang="en-US" sz="1600" dirty="0" err="1" smtClean="0"/>
              <a:t>Timișoara</a:t>
            </a:r>
            <a:endParaRPr lang="en-US" sz="1600" dirty="0" smtClean="0"/>
          </a:p>
          <a:p>
            <a:pPr lvl="0" algn="ctr">
              <a:buNone/>
            </a:pPr>
            <a:r>
              <a:rPr lang="en-US" sz="1600" dirty="0" smtClean="0"/>
              <a:t>Miruna </a:t>
            </a:r>
            <a:r>
              <a:rPr lang="en-US" sz="1600" dirty="0" err="1" smtClean="0"/>
              <a:t>Bădescu</a:t>
            </a:r>
            <a:endParaRPr lang="en-US" sz="1600" dirty="0" smtClean="0"/>
          </a:p>
          <a:p>
            <a:pPr lvl="0" algn="ctr">
              <a:buNone/>
            </a:pPr>
            <a:r>
              <a:rPr lang="en-US" sz="1600" dirty="0" smtClean="0"/>
              <a:t>Lucian </a:t>
            </a:r>
            <a:r>
              <a:rPr lang="en-US" sz="1600" dirty="0" err="1" smtClean="0"/>
              <a:t>Oprea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16565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997" y="1276682"/>
            <a:ext cx="9071643" cy="1262155"/>
          </a:xfrm>
        </p:spPr>
        <p:txBody>
          <a:bodyPr/>
          <a:lstStyle/>
          <a:p>
            <a:pPr>
              <a:buNone/>
            </a:pPr>
            <a:r>
              <a:rPr lang="ro-RO" dirty="0" smtClean="0"/>
              <a:t>Activitățile Coaliției</a:t>
            </a:r>
            <a:endParaRPr lang="ro-RO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997" y="3037011"/>
            <a:ext cx="9071643" cy="1851981"/>
          </a:xfrm>
        </p:spPr>
        <p:txBody>
          <a:bodyPr/>
          <a:lstStyle/>
          <a:p>
            <a:r>
              <a:rPr lang="ro-RO" dirty="0" smtClean="0"/>
              <a:t>Partener al Guvernului (Departamentul de Servicii Online și Design) pentru implementarea planului național OGP în România</a:t>
            </a:r>
          </a:p>
          <a:p>
            <a:pPr marL="108000" indent="0">
              <a:buNone/>
            </a:pPr>
            <a:endParaRPr lang="ro-RO" dirty="0" smtClean="0"/>
          </a:p>
          <a:p>
            <a:r>
              <a:rPr lang="ro-RO" dirty="0" smtClean="0"/>
              <a:t>Luări de poziție publice, dezbateri, mese rotunde, conferințe, </a:t>
            </a:r>
            <a:r>
              <a:rPr lang="ro-RO" dirty="0" err="1"/>
              <a:t>h</a:t>
            </a:r>
            <a:r>
              <a:rPr lang="ro-RO" dirty="0" err="1" smtClean="0"/>
              <a:t>ackathons</a:t>
            </a:r>
            <a:endParaRPr lang="ro-RO" dirty="0" smtClean="0"/>
          </a:p>
          <a:p>
            <a:pPr marL="108000" indent="0">
              <a:buNone/>
            </a:pP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920149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997" y="1276682"/>
            <a:ext cx="9071643" cy="1262155"/>
          </a:xfrm>
        </p:spPr>
        <p:txBody>
          <a:bodyPr/>
          <a:lstStyle/>
          <a:p>
            <a:pPr>
              <a:buNone/>
            </a:pPr>
            <a:r>
              <a:rPr lang="ro-RO" dirty="0" smtClean="0"/>
              <a:t>Coaliția și Fondul ONG</a:t>
            </a:r>
            <a:endParaRPr lang="ro-RO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997" y="3037011"/>
            <a:ext cx="9071643" cy="1851981"/>
          </a:xfrm>
        </p:spPr>
        <p:txBody>
          <a:bodyPr/>
          <a:lstStyle/>
          <a:p>
            <a:pPr marL="108000" indent="0">
              <a:buNone/>
            </a:pPr>
            <a:r>
              <a:rPr lang="ro-RO" dirty="0" smtClean="0"/>
              <a:t>În perioada mai 2014 –aprilie, Coaliția implementează proiectului omonim, finanțat prin Fondul ONG în România</a:t>
            </a:r>
          </a:p>
          <a:p>
            <a:pPr marL="108000" indent="0">
              <a:buNone/>
            </a:pPr>
            <a:endParaRPr lang="ro-RO" dirty="0" smtClean="0"/>
          </a:p>
          <a:p>
            <a:pPr marL="108000" indent="0" algn="ctr">
              <a:buNone/>
            </a:pP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713971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8" y="-1879914"/>
            <a:ext cx="9071643" cy="5624995"/>
          </a:xfrm>
        </p:spPr>
        <p:txBody>
          <a:bodyPr>
            <a:spAutoFit/>
          </a:bodyPr>
          <a:lstStyle/>
          <a:p>
            <a:pPr lvl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ubtitle 3"/>
          <p:cNvSpPr txBox="1">
            <a:spLocks noGrp="1"/>
          </p:cNvSpPr>
          <p:nvPr>
            <p:ph type="subTitle" idx="4294967295"/>
          </p:nvPr>
        </p:nvSpPr>
        <p:spPr>
          <a:xfrm>
            <a:off x="503998" y="1769043"/>
            <a:ext cx="9071643" cy="4384438"/>
          </a:xfrm>
        </p:spPr>
        <p:txBody>
          <a:bodyPr anchor="ctr" anchorCtr="1"/>
          <a:lstStyle/>
          <a:p>
            <a:pPr marL="0" lvl="0" indent="0" algn="ctr">
              <a:buNone/>
            </a:pPr>
            <a:r>
              <a:rPr lang="en-US" dirty="0" smtClean="0"/>
              <a:t>O</a:t>
            </a:r>
            <a:r>
              <a:rPr lang="ro-RO" dirty="0" err="1" smtClean="0"/>
              <a:t>biectivele</a:t>
            </a:r>
            <a:r>
              <a:rPr lang="ro-RO" dirty="0" smtClean="0"/>
              <a:t> proiectului</a:t>
            </a:r>
            <a:endParaRPr lang="en-US" dirty="0" smtClean="0"/>
          </a:p>
          <a:p>
            <a:pPr marL="0" lvl="0" indent="0" algn="ctr">
              <a:buNone/>
            </a:pPr>
            <a:endParaRPr lang="en-US" dirty="0"/>
          </a:p>
          <a:p>
            <a:pPr marL="457200" indent="-457200" algn="ctr"/>
            <a:r>
              <a:rPr lang="en-US" sz="3600" dirty="0" err="1"/>
              <a:t>c</a:t>
            </a:r>
            <a:r>
              <a:rPr lang="en-US" sz="2800" dirty="0" err="1"/>
              <a:t>onsolidarea</a:t>
            </a:r>
            <a:r>
              <a:rPr lang="en-US" sz="3600" dirty="0"/>
              <a:t> </a:t>
            </a:r>
            <a:r>
              <a:rPr lang="ro-RO" sz="2800" dirty="0" err="1" smtClean="0"/>
              <a:t>C</a:t>
            </a:r>
            <a:r>
              <a:rPr lang="en-US" sz="2800" dirty="0" err="1" smtClean="0"/>
              <a:t>oaliției</a:t>
            </a:r>
            <a:r>
              <a:rPr lang="en-US" sz="2800" dirty="0" smtClean="0"/>
              <a:t> </a:t>
            </a:r>
            <a:r>
              <a:rPr lang="en-US" sz="2800" dirty="0" err="1"/>
              <a:t>prin</a:t>
            </a:r>
            <a:r>
              <a:rPr lang="en-US" sz="2800" dirty="0"/>
              <a:t> </a:t>
            </a:r>
            <a:r>
              <a:rPr lang="en-US" sz="2800" dirty="0" err="1"/>
              <a:t>creșterea</a:t>
            </a:r>
            <a:r>
              <a:rPr lang="en-US" sz="2800" dirty="0"/>
              <a:t> </a:t>
            </a:r>
            <a:r>
              <a:rPr lang="en-US" sz="2800" dirty="0" err="1"/>
              <a:t>numărului</a:t>
            </a:r>
            <a:r>
              <a:rPr lang="en-US" sz="2800" dirty="0"/>
              <a:t> de </a:t>
            </a:r>
            <a:r>
              <a:rPr lang="en-US" sz="2800" dirty="0" err="1"/>
              <a:t>membri</a:t>
            </a:r>
            <a:r>
              <a:rPr lang="en-US" sz="2800" dirty="0"/>
              <a:t>, </a:t>
            </a:r>
            <a:r>
              <a:rPr lang="en-US" sz="2800" dirty="0" err="1"/>
              <a:t>lărgirea</a:t>
            </a:r>
            <a:r>
              <a:rPr lang="en-US" sz="2800" dirty="0"/>
              <a:t> </a:t>
            </a:r>
            <a:r>
              <a:rPr lang="en-US" sz="2800" dirty="0" err="1"/>
              <a:t>bazei</a:t>
            </a:r>
            <a:r>
              <a:rPr lang="en-US" sz="2800" dirty="0"/>
              <a:t> de </a:t>
            </a:r>
            <a:r>
              <a:rPr lang="en-US" sz="2800" dirty="0" err="1"/>
              <a:t>voluntari</a:t>
            </a:r>
            <a:r>
              <a:rPr lang="en-US" sz="2800" dirty="0"/>
              <a:t> </a:t>
            </a:r>
            <a:r>
              <a:rPr lang="en-US" sz="2800" dirty="0" err="1"/>
              <a:t>și</a:t>
            </a:r>
            <a:r>
              <a:rPr lang="en-US" sz="2800" dirty="0"/>
              <a:t> </a:t>
            </a:r>
            <a:r>
              <a:rPr lang="en-US" sz="2800" dirty="0" err="1"/>
              <a:t>colaboratori</a:t>
            </a:r>
            <a:r>
              <a:rPr lang="en-US" sz="2800" dirty="0"/>
              <a:t> </a:t>
            </a:r>
            <a:r>
              <a:rPr lang="en-US" sz="2800" dirty="0" err="1"/>
              <a:t>și</a:t>
            </a:r>
            <a:r>
              <a:rPr lang="en-US" sz="2800" dirty="0"/>
              <a:t> </a:t>
            </a:r>
            <a:r>
              <a:rPr lang="en-US" sz="2800" dirty="0" err="1"/>
              <a:t>poziționarea</a:t>
            </a:r>
            <a:r>
              <a:rPr lang="en-US" sz="2800" dirty="0"/>
              <a:t> ca </a:t>
            </a:r>
            <a:r>
              <a:rPr lang="en-US" sz="2800" dirty="0" err="1"/>
              <a:t>principală</a:t>
            </a:r>
            <a:r>
              <a:rPr lang="en-US" sz="2800" dirty="0"/>
              <a:t> voce a </a:t>
            </a:r>
            <a:r>
              <a:rPr lang="en-US" sz="2800" dirty="0" err="1"/>
              <a:t>societății</a:t>
            </a:r>
            <a:r>
              <a:rPr lang="en-US" sz="2800" dirty="0"/>
              <a:t> </a:t>
            </a:r>
            <a:r>
              <a:rPr lang="en-US" sz="2800" dirty="0" err="1"/>
              <a:t>civile</a:t>
            </a:r>
            <a:r>
              <a:rPr lang="en-US" sz="2800" dirty="0"/>
              <a:t> </a:t>
            </a:r>
            <a:r>
              <a:rPr lang="en-US" sz="2800" dirty="0" err="1"/>
              <a:t>în</a:t>
            </a:r>
            <a:r>
              <a:rPr lang="en-US" sz="2800" dirty="0"/>
              <a:t> </a:t>
            </a:r>
            <a:r>
              <a:rPr lang="en-US" sz="2800" dirty="0" err="1"/>
              <a:t>domeniu</a:t>
            </a:r>
            <a:endParaRPr lang="en-US" sz="2800" dirty="0"/>
          </a:p>
          <a:p>
            <a:pPr marL="342900" indent="-342900" algn="ctr"/>
            <a:endParaRPr lang="en-US" sz="2800" dirty="0"/>
          </a:p>
          <a:p>
            <a:pPr marL="342900" indent="-342900" algn="ctr"/>
            <a:r>
              <a:rPr lang="en-US" sz="2800" dirty="0" err="1"/>
              <a:t>Promovarea</a:t>
            </a:r>
            <a:r>
              <a:rPr lang="en-US" sz="2800" dirty="0"/>
              <a:t> </a:t>
            </a:r>
            <a:r>
              <a:rPr lang="en-US" sz="2800" dirty="0" err="1"/>
              <a:t>pe</a:t>
            </a:r>
            <a:r>
              <a:rPr lang="en-US" sz="2800" dirty="0"/>
              <a:t> agenda </a:t>
            </a:r>
            <a:r>
              <a:rPr lang="en-US" sz="2800" dirty="0" err="1"/>
              <a:t>publică</a:t>
            </a:r>
            <a:r>
              <a:rPr lang="en-US" sz="2800" dirty="0"/>
              <a:t> </a:t>
            </a:r>
            <a:r>
              <a:rPr lang="en-US" sz="2800" dirty="0" smtClean="0"/>
              <a:t>a</a:t>
            </a:r>
            <a:r>
              <a:rPr lang="ro-RO" sz="2800" dirty="0" smtClean="0"/>
              <a:t> subiectului</a:t>
            </a:r>
            <a:r>
              <a:rPr lang="en-US" sz="2800" dirty="0" smtClean="0"/>
              <a:t> </a:t>
            </a:r>
            <a:r>
              <a:rPr lang="en-US" sz="2800" dirty="0"/>
              <a:t>date </a:t>
            </a:r>
            <a:r>
              <a:rPr lang="en-US" sz="2800" dirty="0" smtClean="0"/>
              <a:t>deschise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998" y="1769043"/>
            <a:ext cx="9071643" cy="4384438"/>
          </a:xfrm>
        </p:spPr>
        <p:txBody>
          <a:bodyPr/>
          <a:lstStyle/>
          <a:p>
            <a:pPr lvl="0" algn="ctr">
              <a:buNone/>
            </a:pPr>
            <a:r>
              <a:rPr lang="ro-RO" dirty="0" smtClean="0"/>
              <a:t>Activitățile proiectului</a:t>
            </a:r>
            <a:endParaRPr lang="en-US" dirty="0"/>
          </a:p>
          <a:p>
            <a:pPr lvl="0" algn="l"/>
            <a:r>
              <a:rPr lang="en-US" sz="2400" dirty="0" err="1"/>
              <a:t>Întâlniri</a:t>
            </a:r>
            <a:r>
              <a:rPr lang="en-US" sz="2400" dirty="0"/>
              <a:t> </a:t>
            </a:r>
            <a:r>
              <a:rPr lang="en-US" sz="2400" dirty="0" err="1"/>
              <a:t>periodice</a:t>
            </a:r>
            <a:r>
              <a:rPr lang="en-US" sz="2400" dirty="0"/>
              <a:t> ale </a:t>
            </a:r>
            <a:r>
              <a:rPr lang="en-US" sz="2400" dirty="0" err="1"/>
              <a:t>Coaliției</a:t>
            </a:r>
            <a:endParaRPr lang="en-US" sz="2400" dirty="0"/>
          </a:p>
          <a:p>
            <a:pPr lvl="0" algn="l"/>
            <a:r>
              <a:rPr lang="en-US" sz="2400" dirty="0" err="1"/>
              <a:t>Crearea</a:t>
            </a:r>
            <a:r>
              <a:rPr lang="en-US" sz="2400" dirty="0"/>
              <a:t> </a:t>
            </a:r>
            <a:r>
              <a:rPr lang="en-US" sz="2400" dirty="0" err="1"/>
              <a:t>unei</a:t>
            </a:r>
            <a:r>
              <a:rPr lang="en-US" sz="2400" dirty="0"/>
              <a:t> </a:t>
            </a:r>
            <a:r>
              <a:rPr lang="en-US" sz="2400" dirty="0" err="1"/>
              <a:t>rețele</a:t>
            </a:r>
            <a:r>
              <a:rPr lang="en-US" sz="2400" dirty="0"/>
              <a:t> de </a:t>
            </a:r>
            <a:r>
              <a:rPr lang="en-US" sz="2400" dirty="0" err="1"/>
              <a:t>experți</a:t>
            </a:r>
            <a:r>
              <a:rPr lang="en-US" sz="2400" dirty="0"/>
              <a:t> din </a:t>
            </a:r>
            <a:r>
              <a:rPr lang="en-US" sz="2400" dirty="0" err="1"/>
              <a:t>rândul</a:t>
            </a:r>
            <a:r>
              <a:rPr lang="en-US" sz="2400" dirty="0"/>
              <a:t> </a:t>
            </a:r>
            <a:r>
              <a:rPr lang="en-US" sz="2400" dirty="0" err="1"/>
              <a:t>membrilor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nu </a:t>
            </a:r>
            <a:r>
              <a:rPr lang="en-US" sz="2400" dirty="0" err="1"/>
              <a:t>numai</a:t>
            </a:r>
            <a:endParaRPr lang="en-US" sz="2400" dirty="0"/>
          </a:p>
          <a:p>
            <a:pPr lvl="0" algn="l"/>
            <a:r>
              <a:rPr lang="en-US" sz="2400" dirty="0" err="1"/>
              <a:t>Transferul</a:t>
            </a:r>
            <a:r>
              <a:rPr lang="en-US" sz="2400" dirty="0"/>
              <a:t> de </a:t>
            </a:r>
            <a:r>
              <a:rPr lang="en-US" sz="2400" dirty="0" err="1"/>
              <a:t>bune</a:t>
            </a:r>
            <a:r>
              <a:rPr lang="en-US" sz="2400" dirty="0"/>
              <a:t> </a:t>
            </a:r>
            <a:r>
              <a:rPr lang="en-US" sz="2400" dirty="0" err="1"/>
              <a:t>practici</a:t>
            </a:r>
            <a:endParaRPr lang="en-US" sz="2400" dirty="0"/>
          </a:p>
          <a:p>
            <a:pPr lvl="0" algn="l"/>
            <a:r>
              <a:rPr lang="en-US" sz="2400" dirty="0" err="1"/>
              <a:t>Prezență</a:t>
            </a:r>
            <a:r>
              <a:rPr lang="en-US" sz="2400" dirty="0"/>
              <a:t> </a:t>
            </a:r>
            <a:r>
              <a:rPr lang="en-US" sz="2400" dirty="0" err="1"/>
              <a:t>publică</a:t>
            </a:r>
            <a:r>
              <a:rPr lang="en-US" sz="2400" dirty="0"/>
              <a:t>: </a:t>
            </a:r>
            <a:r>
              <a:rPr lang="en-US" sz="2400" dirty="0" err="1"/>
              <a:t>reacție</a:t>
            </a:r>
            <a:r>
              <a:rPr lang="en-US" sz="2400" dirty="0"/>
              <a:t> </a:t>
            </a:r>
            <a:r>
              <a:rPr lang="en-US" sz="2400" dirty="0" err="1"/>
              <a:t>rapidă</a:t>
            </a:r>
            <a:r>
              <a:rPr lang="en-US" sz="2400" dirty="0"/>
              <a:t>, </a:t>
            </a:r>
            <a:r>
              <a:rPr lang="en-US" sz="2400" dirty="0" err="1"/>
              <a:t>comunitate</a:t>
            </a:r>
            <a:r>
              <a:rPr lang="en-US" sz="2400" dirty="0"/>
              <a:t> </a:t>
            </a:r>
            <a:r>
              <a:rPr lang="en-US" sz="2400" dirty="0" err="1"/>
              <a:t>virtuală</a:t>
            </a:r>
            <a:endParaRPr lang="en-US" sz="2400" dirty="0"/>
          </a:p>
          <a:p>
            <a:pPr lvl="0" algn="l"/>
            <a:r>
              <a:rPr lang="en-US" sz="2400" dirty="0" err="1"/>
              <a:t>Desfășurarea</a:t>
            </a:r>
            <a:r>
              <a:rPr lang="en-US" sz="2400" dirty="0"/>
              <a:t> de </a:t>
            </a:r>
            <a:r>
              <a:rPr lang="en-US" sz="2400" dirty="0" err="1"/>
              <a:t>hackathoane</a:t>
            </a:r>
            <a:r>
              <a:rPr lang="en-US" sz="2400" dirty="0"/>
              <a:t> cu </a:t>
            </a:r>
            <a:r>
              <a:rPr lang="en-US" sz="2400" dirty="0" err="1"/>
              <a:t>seturi</a:t>
            </a:r>
            <a:r>
              <a:rPr lang="en-US" sz="2400" dirty="0"/>
              <a:t> de date </a:t>
            </a:r>
            <a:r>
              <a:rPr lang="en-US" sz="2400" dirty="0" err="1"/>
              <a:t>publice</a:t>
            </a:r>
            <a:endParaRPr lang="en-US" sz="2400" dirty="0"/>
          </a:p>
          <a:p>
            <a:pPr lvl="0" algn="l"/>
            <a:r>
              <a:rPr lang="en-US" sz="2400" dirty="0" err="1"/>
              <a:t>Conferința</a:t>
            </a:r>
            <a:r>
              <a:rPr lang="en-US" sz="2400" dirty="0"/>
              <a:t> </a:t>
            </a:r>
            <a:r>
              <a:rPr lang="en-US" sz="2400" dirty="0" err="1"/>
              <a:t>națională</a:t>
            </a:r>
            <a:r>
              <a:rPr lang="en-US" sz="2400" dirty="0"/>
              <a:t> Open Data Day</a:t>
            </a:r>
          </a:p>
          <a:p>
            <a:pPr lvl="0" algn="l"/>
            <a:r>
              <a:rPr lang="en-US" sz="2400" dirty="0" err="1"/>
              <a:t>Sesiuni</a:t>
            </a:r>
            <a:r>
              <a:rPr lang="en-US" sz="2400" dirty="0"/>
              <a:t> de </a:t>
            </a:r>
            <a:r>
              <a:rPr lang="en-US" sz="2400" dirty="0" err="1"/>
              <a:t>informare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administrația</a:t>
            </a:r>
            <a:r>
              <a:rPr lang="en-US" sz="2400" dirty="0"/>
              <a:t> </a:t>
            </a:r>
            <a:r>
              <a:rPr lang="en-US" sz="2400" dirty="0" err="1"/>
              <a:t>publică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jurnaliști</a:t>
            </a:r>
            <a:endParaRPr lang="en-US" sz="2400" dirty="0"/>
          </a:p>
          <a:p>
            <a:pPr lvl="0" algn="ctr"/>
            <a:endParaRPr lang="en-US" dirty="0"/>
          </a:p>
          <a:p>
            <a:pPr lvl="0" algn="l"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998" y="1769043"/>
            <a:ext cx="9071643" cy="4384438"/>
          </a:xfrm>
        </p:spPr>
        <p:txBody>
          <a:bodyPr anchorCtr="1"/>
          <a:lstStyle/>
          <a:p>
            <a:pPr lvl="0" algn="ctr">
              <a:buNone/>
            </a:pPr>
            <a:endParaRPr lang="en-US" dirty="0"/>
          </a:p>
          <a:p>
            <a:pPr lvl="0" algn="ctr">
              <a:buNone/>
            </a:pPr>
            <a:endParaRPr lang="en-US" dirty="0"/>
          </a:p>
          <a:p>
            <a:pPr lvl="0" algn="ctr">
              <a:buNone/>
            </a:pPr>
            <a:r>
              <a:rPr lang="ro-RO" dirty="0" smtClean="0"/>
              <a:t>Contacte:</a:t>
            </a:r>
          </a:p>
          <a:p>
            <a:pPr lvl="0" algn="ctr">
              <a:buNone/>
            </a:pPr>
            <a:r>
              <a:rPr lang="ro-RO" dirty="0" smtClean="0"/>
              <a:t>Andra Bucur – andra.bucur@fundatia.ro</a:t>
            </a:r>
            <a:endParaRPr lang="en-US" dirty="0"/>
          </a:p>
          <a:p>
            <a:pPr lvl="0" algn="ctr">
              <a:buNone/>
            </a:pPr>
            <a:r>
              <a:rPr lang="ro-RO" dirty="0" smtClean="0"/>
              <a:t>Ovidiu Voicu - </a:t>
            </a:r>
            <a:r>
              <a:rPr lang="ro-RO" dirty="0" err="1" smtClean="0"/>
              <a:t>ovidiu</a:t>
            </a:r>
            <a:r>
              <a:rPr lang="en-US" dirty="0" smtClean="0"/>
              <a:t>.</a:t>
            </a:r>
            <a:r>
              <a:rPr lang="ro-RO" dirty="0" err="1" smtClean="0"/>
              <a:t>voicu</a:t>
            </a:r>
            <a:r>
              <a:rPr lang="en-US" dirty="0" smtClean="0"/>
              <a:t>@fundatia.ro</a:t>
            </a:r>
            <a:endParaRPr lang="ro-RO" dirty="0" smtClean="0"/>
          </a:p>
          <a:p>
            <a:pPr lvl="0" algn="ctr">
              <a:buNone/>
            </a:pPr>
            <a:endParaRPr lang="ro-RO" dirty="0"/>
          </a:p>
          <a:p>
            <a:pPr lvl="0" algn="ctr">
              <a:buNone/>
            </a:pPr>
            <a:r>
              <a:rPr lang="ro-RO" dirty="0"/>
              <a:t>d</a:t>
            </a:r>
            <a:r>
              <a:rPr lang="ro-RO" dirty="0" smtClean="0"/>
              <a:t>atedeschise.fundatia.ro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309</Words>
  <Application>Microsoft Office PowerPoint</Application>
  <PresentationFormat>Widescreen</PresentationFormat>
  <Paragraphs>63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 Unicode MS</vt:lpstr>
      <vt:lpstr>StarSymbol</vt:lpstr>
      <vt:lpstr>Arial</vt:lpstr>
      <vt:lpstr>Tahoma</vt:lpstr>
      <vt:lpstr>Times New Roman</vt:lpstr>
      <vt:lpstr>Default</vt:lpstr>
      <vt:lpstr>        COALIȚIA PENTRU DATE  DESCHISE</vt:lpstr>
      <vt:lpstr>Coaliția pentru Date Deschise</vt:lpstr>
      <vt:lpstr>Ce își propune Coaliția pentru date deschise? </vt:lpstr>
      <vt:lpstr>Membri fondatori</vt:lpstr>
      <vt:lpstr>Membri actuali</vt:lpstr>
      <vt:lpstr>Activitățile Coaliției</vt:lpstr>
      <vt:lpstr>Coaliția și Fondul ONG</vt:lpstr>
      <vt:lpstr>      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COALIȚIA PENTRU DATE  DESCHISE</dc:title>
  <dc:creator>Claudia Iordache</dc:creator>
  <cp:lastModifiedBy>Ovidiu Voicu</cp:lastModifiedBy>
  <cp:revision>13</cp:revision>
  <cp:lastPrinted>2014-05-29T10:39:47Z</cp:lastPrinted>
  <dcterms:created xsi:type="dcterms:W3CDTF">2014-05-29T06:11:10Z</dcterms:created>
  <dcterms:modified xsi:type="dcterms:W3CDTF">2014-12-12T05:39:53Z</dcterms:modified>
</cp:coreProperties>
</file>